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72" r:id="rId2"/>
    <p:sldId id="288" r:id="rId3"/>
    <p:sldId id="277" r:id="rId4"/>
    <p:sldId id="293" r:id="rId5"/>
    <p:sldId id="275" r:id="rId6"/>
    <p:sldId id="276" r:id="rId7"/>
    <p:sldId id="278" r:id="rId8"/>
    <p:sldId id="271" r:id="rId9"/>
    <p:sldId id="279" r:id="rId10"/>
    <p:sldId id="294" r:id="rId11"/>
    <p:sldId id="286" r:id="rId12"/>
    <p:sldId id="283" r:id="rId13"/>
    <p:sldId id="267" r:id="rId14"/>
    <p:sldId id="284" r:id="rId15"/>
    <p:sldId id="292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29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F85AA9"/>
    <a:srgbClr val="C6CB07"/>
    <a:srgbClr val="F62A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Misc.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Router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Inject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Router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8118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2348072"/>
        <c:axId val="202352384"/>
      </c:barChart>
      <c:catAx>
        <c:axId val="202348072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b="1"/>
            </a:pPr>
            <a:endParaRPr lang="en-US"/>
          </a:p>
        </c:txPr>
        <c:crossAx val="202352384"/>
        <c:crosses val="autoZero"/>
        <c:auto val="1"/>
        <c:lblAlgn val="ctr"/>
        <c:lblOffset val="100"/>
        <c:noMultiLvlLbl val="0"/>
      </c:catAx>
      <c:valAx>
        <c:axId val="202352384"/>
        <c:scaling>
          <c:orientation val="minMax"/>
          <c:max val="9000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100ns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02348072"/>
        <c:crosses val="autoZero"/>
        <c:crossBetween val="between"/>
        <c:dispUnits>
          <c:builtInUnit val="hundreds"/>
        </c:dispUnits>
      </c:valAx>
    </c:plotArea>
    <c:legend>
      <c:legendPos val="r"/>
      <c:layout/>
      <c:overlay val="0"/>
      <c:txPr>
        <a:bodyPr/>
        <a:lstStyle/>
        <a:p>
          <a:pPr>
            <a:defRPr b="1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File Read</c:v>
                </c:pt>
              </c:strCache>
            </c:strRef>
          </c:tx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264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Decryption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</c:v>
                </c:pt>
                <c:pt idx="1">
                  <c:v>15429</c:v>
                </c:pt>
                <c:pt idx="2">
                  <c:v>15429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Encryption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15625</c:v>
                </c:pt>
                <c:pt idx="1">
                  <c:v>0</c:v>
                </c:pt>
                <c:pt idx="2">
                  <c:v>15625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Misc.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4609</c:v>
                </c:pt>
                <c:pt idx="1">
                  <c:v>5103</c:v>
                </c:pt>
                <c:pt idx="2">
                  <c:v>82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Inject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8118</c:v>
                </c:pt>
                <c:pt idx="1">
                  <c:v>0</c:v>
                </c:pt>
                <c:pt idx="2">
                  <c:v>8118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File Write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0</c:v>
                </c:pt>
                <c:pt idx="1">
                  <c:v>2145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2348856"/>
        <c:axId val="202346896"/>
      </c:barChart>
      <c:catAx>
        <c:axId val="20234885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b="1"/>
            </a:pPr>
            <a:endParaRPr lang="en-US"/>
          </a:p>
        </c:txPr>
        <c:crossAx val="202346896"/>
        <c:crosses val="autoZero"/>
        <c:auto val="1"/>
        <c:lblAlgn val="ctr"/>
        <c:lblOffset val="100"/>
        <c:noMultiLvlLbl val="0"/>
      </c:catAx>
      <c:valAx>
        <c:axId val="202346896"/>
        <c:scaling>
          <c:orientation val="minMax"/>
          <c:max val="40000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100ns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02348856"/>
        <c:crosses val="autoZero"/>
        <c:crossBetween val="between"/>
        <c:dispUnits>
          <c:builtInUnit val="hundreds"/>
        </c:dispUnits>
      </c:valAx>
    </c:plotArea>
    <c:legend>
      <c:legendPos val="r"/>
      <c:layout/>
      <c:overlay val="0"/>
      <c:txPr>
        <a:bodyPr/>
        <a:lstStyle/>
        <a:p>
          <a:pPr>
            <a:defRPr b="1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File Read</c:v>
                </c:pt>
              </c:strCache>
            </c:strRef>
          </c:tx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264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Decryption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</c:v>
                </c:pt>
                <c:pt idx="1">
                  <c:v>15429</c:v>
                </c:pt>
                <c:pt idx="2">
                  <c:v>15429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Encryption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15625</c:v>
                </c:pt>
                <c:pt idx="1">
                  <c:v>0</c:v>
                </c:pt>
                <c:pt idx="2">
                  <c:v>15625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Misc.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4609</c:v>
                </c:pt>
                <c:pt idx="1">
                  <c:v>5103</c:v>
                </c:pt>
                <c:pt idx="2">
                  <c:v>82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Inject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8118</c:v>
                </c:pt>
                <c:pt idx="1">
                  <c:v>0</c:v>
                </c:pt>
                <c:pt idx="2">
                  <c:v>8118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File Write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0</c:v>
                </c:pt>
                <c:pt idx="1">
                  <c:v>2145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2350424"/>
        <c:axId val="202350816"/>
      </c:barChart>
      <c:catAx>
        <c:axId val="202350424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b="1"/>
            </a:pPr>
            <a:endParaRPr lang="en-US"/>
          </a:p>
        </c:txPr>
        <c:crossAx val="202350816"/>
        <c:crosses val="autoZero"/>
        <c:auto val="1"/>
        <c:lblAlgn val="ctr"/>
        <c:lblOffset val="100"/>
        <c:noMultiLvlLbl val="0"/>
      </c:catAx>
      <c:valAx>
        <c:axId val="202350816"/>
        <c:scaling>
          <c:orientation val="minMax"/>
          <c:max val="40000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100ns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02350424"/>
        <c:crosses val="autoZero"/>
        <c:crossBetween val="between"/>
        <c:dispUnits>
          <c:builtInUnit val="hundreds"/>
        </c:dispUnits>
      </c:valAx>
    </c:plotArea>
    <c:legend>
      <c:legendPos val="r"/>
      <c:layout/>
      <c:overlay val="0"/>
      <c:txPr>
        <a:bodyPr/>
        <a:lstStyle/>
        <a:p>
          <a:pPr>
            <a:defRPr b="1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File Read</c:v>
                </c:pt>
              </c:strCache>
            </c:strRef>
          </c:tx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264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Decryption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</c:v>
                </c:pt>
                <c:pt idx="1">
                  <c:v>6323</c:v>
                </c:pt>
                <c:pt idx="2">
                  <c:v>6323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Encryption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6374</c:v>
                </c:pt>
                <c:pt idx="1">
                  <c:v>0</c:v>
                </c:pt>
                <c:pt idx="2">
                  <c:v>6374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Misc.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4609</c:v>
                </c:pt>
                <c:pt idx="1">
                  <c:v>5103</c:v>
                </c:pt>
                <c:pt idx="2">
                  <c:v>82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Inject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8118</c:v>
                </c:pt>
                <c:pt idx="1">
                  <c:v>0</c:v>
                </c:pt>
                <c:pt idx="2">
                  <c:v>8118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File Write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0</c:v>
                </c:pt>
                <c:pt idx="1">
                  <c:v>2145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5135176"/>
        <c:axId val="145135568"/>
      </c:barChart>
      <c:catAx>
        <c:axId val="14513517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b="1"/>
            </a:pPr>
            <a:endParaRPr lang="en-US"/>
          </a:p>
        </c:txPr>
        <c:crossAx val="145135568"/>
        <c:crosses val="autoZero"/>
        <c:auto val="1"/>
        <c:lblAlgn val="ctr"/>
        <c:lblOffset val="100"/>
        <c:noMultiLvlLbl val="0"/>
      </c:catAx>
      <c:valAx>
        <c:axId val="145135568"/>
        <c:scaling>
          <c:orientation val="minMax"/>
          <c:max val="40000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100ns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45135176"/>
        <c:crosses val="autoZero"/>
        <c:crossBetween val="between"/>
        <c:dispUnits>
          <c:builtInUnit val="hundreds"/>
        </c:dispUnits>
      </c:valAx>
    </c:plotArea>
    <c:legend>
      <c:legendPos val="r"/>
      <c:layout/>
      <c:overlay val="0"/>
      <c:txPr>
        <a:bodyPr/>
        <a:lstStyle/>
        <a:p>
          <a:pPr>
            <a:defRPr b="1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File Read</c:v>
                </c:pt>
              </c:strCache>
            </c:strRef>
          </c:tx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264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Decryption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</c:v>
                </c:pt>
                <c:pt idx="1">
                  <c:v>15429</c:v>
                </c:pt>
                <c:pt idx="2">
                  <c:v>15429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Encryption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15625</c:v>
                </c:pt>
                <c:pt idx="1">
                  <c:v>0</c:v>
                </c:pt>
                <c:pt idx="2">
                  <c:v>15625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Misc.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4609</c:v>
                </c:pt>
                <c:pt idx="1">
                  <c:v>5103</c:v>
                </c:pt>
                <c:pt idx="2">
                  <c:v>82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Inject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8118</c:v>
                </c:pt>
                <c:pt idx="1">
                  <c:v>0</c:v>
                </c:pt>
                <c:pt idx="2">
                  <c:v>8118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File Write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0</c:v>
                </c:pt>
                <c:pt idx="1">
                  <c:v>2145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5136744"/>
        <c:axId val="206027384"/>
      </c:barChart>
      <c:catAx>
        <c:axId val="145136744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b="1"/>
            </a:pPr>
            <a:endParaRPr lang="en-US"/>
          </a:p>
        </c:txPr>
        <c:crossAx val="206027384"/>
        <c:crosses val="autoZero"/>
        <c:auto val="1"/>
        <c:lblAlgn val="ctr"/>
        <c:lblOffset val="100"/>
        <c:noMultiLvlLbl val="0"/>
      </c:catAx>
      <c:valAx>
        <c:axId val="206027384"/>
        <c:scaling>
          <c:orientation val="minMax"/>
          <c:max val="40000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100ns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45136744"/>
        <c:crosses val="autoZero"/>
        <c:crossBetween val="between"/>
        <c:dispUnits>
          <c:builtInUnit val="hundreds"/>
        </c:dispUnits>
      </c:valAx>
    </c:plotArea>
    <c:legend>
      <c:legendPos val="r"/>
      <c:layout/>
      <c:overlay val="0"/>
      <c:txPr>
        <a:bodyPr/>
        <a:lstStyle/>
        <a:p>
          <a:pPr>
            <a:defRPr b="1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File Read</c:v>
                </c:pt>
              </c:strCache>
            </c:strRef>
          </c:tx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264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Decryption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</c:v>
                </c:pt>
                <c:pt idx="1">
                  <c:v>6323</c:v>
                </c:pt>
                <c:pt idx="2">
                  <c:v>6323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Encryption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6374</c:v>
                </c:pt>
                <c:pt idx="1">
                  <c:v>0</c:v>
                </c:pt>
                <c:pt idx="2">
                  <c:v>6374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Misc.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4609</c:v>
                </c:pt>
                <c:pt idx="1">
                  <c:v>5103</c:v>
                </c:pt>
                <c:pt idx="2">
                  <c:v>82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Inject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8118</c:v>
                </c:pt>
                <c:pt idx="1">
                  <c:v>0</c:v>
                </c:pt>
                <c:pt idx="2">
                  <c:v>8118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File Write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0</c:v>
                </c:pt>
                <c:pt idx="1">
                  <c:v>2145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6026208"/>
        <c:axId val="206026600"/>
      </c:barChart>
      <c:catAx>
        <c:axId val="206026208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b="1"/>
            </a:pPr>
            <a:endParaRPr lang="en-US"/>
          </a:p>
        </c:txPr>
        <c:crossAx val="206026600"/>
        <c:crosses val="autoZero"/>
        <c:auto val="1"/>
        <c:lblAlgn val="ctr"/>
        <c:lblOffset val="100"/>
        <c:noMultiLvlLbl val="0"/>
      </c:catAx>
      <c:valAx>
        <c:axId val="206026600"/>
        <c:scaling>
          <c:orientation val="minMax"/>
          <c:max val="40000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100ns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06026208"/>
        <c:crosses val="autoZero"/>
        <c:crossBetween val="between"/>
        <c:dispUnits>
          <c:builtInUnit val="hundreds"/>
        </c:dispUnits>
      </c:valAx>
    </c:plotArea>
    <c:legend>
      <c:legendPos val="r"/>
      <c:layout/>
      <c:overlay val="0"/>
      <c:txPr>
        <a:bodyPr/>
        <a:lstStyle/>
        <a:p>
          <a:pPr>
            <a:defRPr b="1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File Read</c:v>
                </c:pt>
              </c:strCache>
            </c:strRef>
          </c:tx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264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Decryption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</c:v>
                </c:pt>
                <c:pt idx="1">
                  <c:v>6323</c:v>
                </c:pt>
                <c:pt idx="2">
                  <c:v>6323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Encryption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6374</c:v>
                </c:pt>
                <c:pt idx="1">
                  <c:v>0</c:v>
                </c:pt>
                <c:pt idx="2">
                  <c:v>6374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Misc.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3195</c:v>
                </c:pt>
                <c:pt idx="1">
                  <c:v>3537</c:v>
                </c:pt>
                <c:pt idx="2">
                  <c:v>56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Inject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8118</c:v>
                </c:pt>
                <c:pt idx="1">
                  <c:v>0</c:v>
                </c:pt>
                <c:pt idx="2">
                  <c:v>8118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File Write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Sender</c:v>
                </c:pt>
                <c:pt idx="1">
                  <c:v>Receiver</c:v>
                </c:pt>
                <c:pt idx="2">
                  <c:v>Router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0</c:v>
                </c:pt>
                <c:pt idx="1">
                  <c:v>2145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6024640"/>
        <c:axId val="206030128"/>
      </c:barChart>
      <c:catAx>
        <c:axId val="206024640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b="1"/>
            </a:pPr>
            <a:endParaRPr lang="en-US"/>
          </a:p>
        </c:txPr>
        <c:crossAx val="206030128"/>
        <c:crosses val="autoZero"/>
        <c:auto val="1"/>
        <c:lblAlgn val="ctr"/>
        <c:lblOffset val="100"/>
        <c:noMultiLvlLbl val="0"/>
      </c:catAx>
      <c:valAx>
        <c:axId val="206030128"/>
        <c:scaling>
          <c:orientation val="minMax"/>
          <c:max val="40000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100ns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06024640"/>
        <c:crosses val="autoZero"/>
        <c:crossBetween val="between"/>
        <c:dispUnits>
          <c:builtInUnit val="hundreds"/>
        </c:dispUnits>
      </c:valAx>
    </c:plotArea>
    <c:legend>
      <c:legendPos val="r"/>
      <c:layout/>
      <c:overlay val="0"/>
      <c:txPr>
        <a:bodyPr/>
        <a:lstStyle/>
        <a:p>
          <a:pPr>
            <a:defRPr b="1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03291-18FE-4ADC-B15A-48F633FD80B8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BD70CF-CFBB-43EC-BE90-C7FB193AF7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671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D70CF-CFBB-43EC-BE90-C7FB193AF7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328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D70CF-CFBB-43EC-BE90-C7FB193AF78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1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OSI is heavy,</a:t>
            </a:r>
            <a:r>
              <a:rPr lang="en-US" baseline="0" dirty="0" smtClean="0"/>
              <a:t> because it is designed to serve universal purposes. If one wants to send a packet reliably, one need</a:t>
            </a:r>
          </a:p>
          <a:p>
            <a:r>
              <a:rPr lang="en-US" baseline="0" dirty="0" smtClean="0"/>
              <a:t>an </a:t>
            </a:r>
            <a:r>
              <a:rPr lang="en-US" baseline="0" dirty="0" err="1" smtClean="0"/>
              <a:t>ethernet</a:t>
            </a:r>
            <a:r>
              <a:rPr lang="en-US" baseline="0" dirty="0" smtClean="0"/>
              <a:t> header; an IP header; a TCP header</a:t>
            </a:r>
          </a:p>
          <a:p>
            <a:r>
              <a:rPr lang="en-US" baseline="0" dirty="0" smtClean="0"/>
              <a:t>In front of the payload. </a:t>
            </a:r>
          </a:p>
          <a:p>
            <a:r>
              <a:rPr lang="en-US" baseline="0" dirty="0" smtClean="0"/>
              <a:t>That is a total of 54 bytes and creates a large overhead especially when transferring small packets</a:t>
            </a:r>
          </a:p>
          <a:p>
            <a:r>
              <a:rPr lang="en-US" baseline="0" dirty="0" smtClean="0"/>
              <a:t>To avoid the overhead problem, we developed our own routing protocol, which only needs 13 bytes, and is fully functioning with small-mid scaled network. So</a:t>
            </a:r>
            <a:r>
              <a:rPr lang="is-IS" baseline="0" dirty="0" smtClean="0"/>
              <a:t>… no osi!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2D81F-0A70-6F4A-9DCB-E3BC55CF647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4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our logic:</a:t>
            </a:r>
            <a:r>
              <a:rPr lang="en-US" baseline="0" dirty="0" smtClean="0"/>
              <a:t> to route a packet and send it to the destination, we need only three things:</a:t>
            </a:r>
          </a:p>
          <a:p>
            <a:r>
              <a:rPr lang="en-US" baseline="0" dirty="0" smtClean="0"/>
              <a:t>An identifier of the machine(we have destination address)</a:t>
            </a:r>
          </a:p>
          <a:p>
            <a:r>
              <a:rPr lang="en-US" baseline="0" dirty="0" smtClean="0"/>
              <a:t>an identifier of the target program (we have protocol)</a:t>
            </a:r>
          </a:p>
          <a:p>
            <a:r>
              <a:rPr lang="en-US" baseline="0" dirty="0" smtClean="0"/>
              <a:t>and finally, an identifier of the program instance (we have port number)</a:t>
            </a:r>
            <a:br>
              <a:rPr lang="en-US" baseline="0" dirty="0" smtClean="0"/>
            </a:br>
            <a:r>
              <a:rPr lang="en-US" baseline="0" dirty="0" smtClean="0"/>
              <a:t>Then we added other necessary information: source address, packet size, sequence number, protocol information, and that’s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2D81F-0A70-6F4A-9DCB-E3BC55CF647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97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If we group these fields, The first four fields are for routing, and the sequence number and protocol info fields will guarantee reliability.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2D81F-0A70-6F4A-9DCB-E3BC55CF647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61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First Click</a:t>
            </a:r>
            <a:r>
              <a:rPr lang="en-US" baseline="0" dirty="0" smtClean="0"/>
              <a:t> Network Starts building itself and with second click Key exchange and third click simultaneous packet transfer happens.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D70CF-CFBB-43EC-BE90-C7FB193AF78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811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Citation: https://</a:t>
            </a:r>
            <a:r>
              <a:rPr lang="en-US" dirty="0" err="1" smtClean="0"/>
              <a:t>www.kernel.org</a:t>
            </a:r>
            <a:r>
              <a:rPr lang="en-US" dirty="0" smtClean="0"/>
              <a:t>/doc/Documentation/networking/</a:t>
            </a:r>
            <a:r>
              <a:rPr lang="en-US" dirty="0" err="1" smtClean="0"/>
              <a:t>packet_mmap.txt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D70CF-CFBB-43EC-BE90-C7FB193AF78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639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Citation: https://</a:t>
            </a:r>
            <a:r>
              <a:rPr lang="en-US" dirty="0" err="1" smtClean="0"/>
              <a:t>www.kernel.org</a:t>
            </a:r>
            <a:r>
              <a:rPr lang="en-US" dirty="0" smtClean="0"/>
              <a:t>/doc/Documentation/networking/</a:t>
            </a:r>
            <a:r>
              <a:rPr lang="en-US" dirty="0" err="1" smtClean="0"/>
              <a:t>packet_mmap.txt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D70CF-CFBB-43EC-BE90-C7FB193AF78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020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Citation: http://</a:t>
            </a:r>
            <a:r>
              <a:rPr lang="en-US" dirty="0" err="1" smtClean="0"/>
              <a:t>www.embedded.com</a:t>
            </a:r>
            <a:r>
              <a:rPr lang="en-US" dirty="0" smtClean="0"/>
              <a:t>/print/4008809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D70CF-CFBB-43EC-BE90-C7FB193AF78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26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Citation:</a:t>
            </a:r>
            <a:r>
              <a:rPr lang="en-US" baseline="0" dirty="0" smtClean="0"/>
              <a:t> https://</a:t>
            </a:r>
            <a:r>
              <a:rPr lang="en-US" baseline="0" dirty="0" err="1" smtClean="0"/>
              <a:t>gcc.gnu.org</a:t>
            </a:r>
            <a:r>
              <a:rPr lang="en-US" baseline="0" dirty="0" smtClean="0"/>
              <a:t>/</a:t>
            </a:r>
            <a:r>
              <a:rPr lang="en-US" baseline="0" dirty="0" err="1" smtClean="0"/>
              <a:t>onlinedocs</a:t>
            </a:r>
            <a:r>
              <a:rPr lang="en-US" baseline="0" dirty="0" smtClean="0"/>
              <a:t>/</a:t>
            </a:r>
            <a:r>
              <a:rPr lang="en-US" baseline="0" dirty="0" err="1" smtClean="0"/>
              <a:t>gcc</a:t>
            </a:r>
            <a:r>
              <a:rPr lang="en-US" baseline="0" dirty="0" smtClean="0"/>
              <a:t>/Optimize-</a:t>
            </a:r>
            <a:r>
              <a:rPr lang="en-US" baseline="0" dirty="0" err="1" smtClean="0"/>
              <a:t>Options.html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BD70CF-CFBB-43EC-BE90-C7FB193AF78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40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186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69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61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749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0799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72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624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583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1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339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98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87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904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00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85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72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7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0F0DF79-95F2-4CFE-A310-AE10FCD30821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E747994-9923-404B-A135-AC3DBE114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90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7.png"/><Relationship Id="rId7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454" y="1624659"/>
            <a:ext cx="1200008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Fast &amp; Reliable Custom Anonymity Network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87665" y="3396172"/>
            <a:ext cx="490858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CS558L – Project Demo</a:t>
            </a:r>
            <a:endParaRPr lang="en-US" sz="36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133436" y="4042503"/>
            <a:ext cx="161704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Team 1</a:t>
            </a:r>
            <a:endParaRPr lang="en-US" sz="36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33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55563" y="-97654"/>
            <a:ext cx="395192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Router Design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urved Down Arrow 12"/>
          <p:cNvSpPr/>
          <p:nvPr/>
        </p:nvSpPr>
        <p:spPr>
          <a:xfrm rot="16200000">
            <a:off x="2314575" y="4308475"/>
            <a:ext cx="2203450" cy="749300"/>
          </a:xfrm>
          <a:prstGeom prst="curved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Bent-Up Arrow 14"/>
          <p:cNvSpPr/>
          <p:nvPr/>
        </p:nvSpPr>
        <p:spPr>
          <a:xfrm>
            <a:off x="381000" y="6045200"/>
            <a:ext cx="4267200" cy="482600"/>
          </a:xfrm>
          <a:prstGeom prst="bentUpArrow">
            <a:avLst>
              <a:gd name="adj1" fmla="val 33108"/>
              <a:gd name="adj2" fmla="val 31000"/>
              <a:gd name="adj3" fmla="val 25000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93700" y="5791200"/>
            <a:ext cx="1536700" cy="457200"/>
          </a:xfrm>
          <a:prstGeom prst="rect">
            <a:avLst/>
          </a:prstGeom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Packet</a:t>
            </a:r>
            <a:endParaRPr lang="en-US" sz="2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88900" y="4152900"/>
            <a:ext cx="2959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/>
              <a:t>Sniff Handler: </a:t>
            </a:r>
          </a:p>
          <a:p>
            <a:pPr algn="r"/>
            <a:r>
              <a:rPr lang="en-US" sz="2400" dirty="0" smtClean="0"/>
              <a:t>Kernel Bypassing</a:t>
            </a:r>
            <a:endParaRPr lang="en-US" sz="2400" dirty="0"/>
          </a:p>
        </p:txBody>
      </p:sp>
      <p:grpSp>
        <p:nvGrpSpPr>
          <p:cNvPr id="2" name="Group 1"/>
          <p:cNvGrpSpPr/>
          <p:nvPr/>
        </p:nvGrpSpPr>
        <p:grpSpPr>
          <a:xfrm>
            <a:off x="3975100" y="3251200"/>
            <a:ext cx="4254500" cy="3380720"/>
            <a:chOff x="3975100" y="3251200"/>
            <a:chExt cx="4254500" cy="3380720"/>
          </a:xfrm>
        </p:grpSpPr>
        <p:grpSp>
          <p:nvGrpSpPr>
            <p:cNvPr id="10" name="Group 9"/>
            <p:cNvGrpSpPr/>
            <p:nvPr/>
          </p:nvGrpSpPr>
          <p:grpSpPr>
            <a:xfrm>
              <a:off x="3975100" y="3251200"/>
              <a:ext cx="4254500" cy="2882531"/>
              <a:chOff x="4241800" y="2964586"/>
              <a:chExt cx="2857500" cy="3399075"/>
            </a:xfrm>
          </p:grpSpPr>
          <p:sp>
            <p:nvSpPr>
              <p:cNvPr id="9" name="Can 8"/>
              <p:cNvSpPr/>
              <p:nvPr/>
            </p:nvSpPr>
            <p:spPr>
              <a:xfrm>
                <a:off x="4241800" y="5177745"/>
                <a:ext cx="2857500" cy="1185916"/>
              </a:xfrm>
              <a:prstGeom prst="can">
                <a:avLst>
                  <a:gd name="adj" fmla="val 50000"/>
                </a:avLst>
              </a:prstGeom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 smtClean="0"/>
                  <a:t>Network Interface</a:t>
                </a:r>
                <a:endParaRPr lang="en-US" sz="2800" b="1" dirty="0"/>
              </a:p>
            </p:txBody>
          </p:sp>
          <p:sp>
            <p:nvSpPr>
              <p:cNvPr id="8" name="Can 7"/>
              <p:cNvSpPr/>
              <p:nvPr/>
            </p:nvSpPr>
            <p:spPr>
              <a:xfrm>
                <a:off x="4241800" y="3593570"/>
                <a:ext cx="2857500" cy="2146829"/>
              </a:xfrm>
              <a:prstGeom prst="can">
                <a:avLst>
                  <a:gd name="adj" fmla="val 18599"/>
                </a:avLst>
              </a:prstGeom>
              <a:gradFill flip="none" rotWithShape="1">
                <a:gsLst>
                  <a:gs pos="0">
                    <a:schemeClr val="accent1">
                      <a:tint val="96000"/>
                      <a:lumMod val="102000"/>
                      <a:alpha val="24000"/>
                    </a:schemeClr>
                  </a:gs>
                  <a:gs pos="100000">
                    <a:schemeClr val="accent1">
                      <a:shade val="88000"/>
                      <a:lumMod val="94000"/>
                      <a:alpha val="24000"/>
                    </a:schemeClr>
                  </a:gs>
                </a:gsLst>
                <a:path path="circle">
                  <a:fillToRect l="50000" t="100000" r="100000" b="50000"/>
                </a:path>
                <a:tileRect/>
              </a:gradFill>
              <a:ln w="28575" cmpd="sng"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 smtClean="0"/>
                  <a:t>Kernel Network Stack</a:t>
                </a:r>
                <a:endParaRPr lang="en-US" sz="2800" b="1" dirty="0"/>
              </a:p>
            </p:txBody>
          </p:sp>
          <p:sp>
            <p:nvSpPr>
              <p:cNvPr id="5" name="Can 4"/>
              <p:cNvSpPr/>
              <p:nvPr/>
            </p:nvSpPr>
            <p:spPr>
              <a:xfrm>
                <a:off x="4241800" y="2964586"/>
                <a:ext cx="2857500" cy="1181317"/>
              </a:xfrm>
              <a:prstGeom prst="can">
                <a:avLst>
                  <a:gd name="adj" fmla="val 50000"/>
                </a:avLst>
              </a:prstGeom>
              <a:ln w="28575" cmpd="sng"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>
                    <a:rot lat="0" lon="0" rev="18660000"/>
                  </a:lightRig>
                </a:scene3d>
                <a:sp3d prstMaterial="plastic"/>
              </a:bodyPr>
              <a:lstStyle/>
              <a:p>
                <a:pPr algn="ctr"/>
                <a:r>
                  <a:rPr lang="en-US" sz="2800" b="1" dirty="0" smtClean="0"/>
                  <a:t>User Land</a:t>
                </a:r>
                <a:endParaRPr lang="en-US" sz="2800" b="1" dirty="0"/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5295900" y="6108700"/>
              <a:ext cx="16129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Router</a:t>
              </a:r>
              <a:endParaRPr lang="en-US" sz="2800" b="1" dirty="0"/>
            </a:p>
          </p:txBody>
        </p:sp>
      </p:grpSp>
      <p:sp>
        <p:nvSpPr>
          <p:cNvPr id="19" name="Rounded Rectangle 18"/>
          <p:cNvSpPr/>
          <p:nvPr/>
        </p:nvSpPr>
        <p:spPr>
          <a:xfrm>
            <a:off x="2146300" y="2882900"/>
            <a:ext cx="2057400" cy="43180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Decrypt</a:t>
            </a:r>
            <a:endParaRPr lang="en-US" sz="2400" b="1" dirty="0"/>
          </a:p>
        </p:txBody>
      </p:sp>
      <p:sp>
        <p:nvSpPr>
          <p:cNvPr id="20" name="Up Arrow 19"/>
          <p:cNvSpPr/>
          <p:nvPr/>
        </p:nvSpPr>
        <p:spPr>
          <a:xfrm>
            <a:off x="2692400" y="2527300"/>
            <a:ext cx="965200" cy="304800"/>
          </a:xfrm>
          <a:prstGeom prst="up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Up Arrow 21"/>
          <p:cNvSpPr/>
          <p:nvPr/>
        </p:nvSpPr>
        <p:spPr>
          <a:xfrm>
            <a:off x="2692400" y="1689100"/>
            <a:ext cx="965200" cy="304800"/>
          </a:xfrm>
          <a:prstGeom prst="up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2146300" y="2057400"/>
            <a:ext cx="2057400" cy="43180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Classify</a:t>
            </a:r>
            <a:endParaRPr lang="en-US" sz="2400" b="1" dirty="0"/>
          </a:p>
        </p:txBody>
      </p:sp>
      <p:sp>
        <p:nvSpPr>
          <p:cNvPr id="24" name="Rounded Rectangle 23"/>
          <p:cNvSpPr/>
          <p:nvPr/>
        </p:nvSpPr>
        <p:spPr>
          <a:xfrm>
            <a:off x="2146300" y="914400"/>
            <a:ext cx="7835900" cy="698500"/>
          </a:xfrm>
          <a:prstGeom prst="roundRect">
            <a:avLst/>
          </a:prstGeom>
          <a:gradFill flip="none" rotWithShape="1">
            <a:gsLst>
              <a:gs pos="0">
                <a:schemeClr val="dk1">
                  <a:tint val="60000"/>
                  <a:lumMod val="104000"/>
                  <a:alpha val="62000"/>
                </a:schemeClr>
              </a:gs>
              <a:gs pos="100000">
                <a:schemeClr val="dk1">
                  <a:tint val="84000"/>
                  <a:alpha val="62000"/>
                </a:schemeClr>
              </a:gs>
            </a:gsLst>
            <a:lin ang="5400000" scaled="0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Routing Table</a:t>
            </a:r>
            <a:endParaRPr lang="en-US" sz="2400" b="1" dirty="0"/>
          </a:p>
        </p:txBody>
      </p:sp>
      <p:sp>
        <p:nvSpPr>
          <p:cNvPr id="25" name="Up Arrow 24"/>
          <p:cNvSpPr/>
          <p:nvPr/>
        </p:nvSpPr>
        <p:spPr>
          <a:xfrm rot="10800000">
            <a:off x="8470900" y="1689100"/>
            <a:ext cx="965200" cy="304800"/>
          </a:xfrm>
          <a:prstGeom prst="up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7924800" y="2057400"/>
            <a:ext cx="2057400" cy="431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Encrypt</a:t>
            </a:r>
            <a:endParaRPr lang="en-US" sz="2400" b="1" dirty="0"/>
          </a:p>
        </p:txBody>
      </p:sp>
      <p:sp>
        <p:nvSpPr>
          <p:cNvPr id="27" name="Up Arrow 26"/>
          <p:cNvSpPr/>
          <p:nvPr/>
        </p:nvSpPr>
        <p:spPr>
          <a:xfrm rot="10800000">
            <a:off x="8470900" y="2527300"/>
            <a:ext cx="965200" cy="304800"/>
          </a:xfrm>
          <a:prstGeom prst="up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7863145" y="2895229"/>
            <a:ext cx="2186391" cy="431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Fetch Handler</a:t>
            </a:r>
            <a:endParaRPr lang="en-US" sz="2400" b="1" dirty="0"/>
          </a:p>
        </p:txBody>
      </p:sp>
      <p:sp>
        <p:nvSpPr>
          <p:cNvPr id="29" name="Curved Down Arrow 28"/>
          <p:cNvSpPr/>
          <p:nvPr/>
        </p:nvSpPr>
        <p:spPr>
          <a:xfrm rot="5400000">
            <a:off x="7559675" y="4308475"/>
            <a:ext cx="2203450" cy="749300"/>
          </a:xfrm>
          <a:prstGeom prst="curved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093200" y="4254500"/>
            <a:ext cx="2959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Inject Handler: </a:t>
            </a:r>
          </a:p>
          <a:p>
            <a:r>
              <a:rPr lang="en-US" sz="2400" dirty="0" smtClean="0"/>
              <a:t>Kernel Bypassing</a:t>
            </a:r>
            <a:endParaRPr lang="en-US" sz="2400" dirty="0"/>
          </a:p>
        </p:txBody>
      </p:sp>
      <p:sp>
        <p:nvSpPr>
          <p:cNvPr id="31" name="Bent-Up Arrow 30"/>
          <p:cNvSpPr/>
          <p:nvPr/>
        </p:nvSpPr>
        <p:spPr>
          <a:xfrm rot="5400000">
            <a:off x="9482356" y="4314871"/>
            <a:ext cx="468501" cy="3970492"/>
          </a:xfrm>
          <a:prstGeom prst="bentUpArrow">
            <a:avLst>
              <a:gd name="adj1" fmla="val 29073"/>
              <a:gd name="adj2" fmla="val 22311"/>
              <a:gd name="adj3" fmla="val 37086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164062" y="5758665"/>
            <a:ext cx="1536700" cy="4572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Packet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82031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17" grpId="0"/>
      <p:bldP spid="19" grpId="0" animBg="1"/>
      <p:bldP spid="20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187" y="2681486"/>
            <a:ext cx="893205" cy="8932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59" y="2701408"/>
            <a:ext cx="899041" cy="8990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268" y="2576310"/>
            <a:ext cx="1066800" cy="1066800"/>
          </a:xfrm>
          <a:prstGeom prst="rect">
            <a:avLst/>
          </a:prstGeom>
        </p:spPr>
      </p:pic>
      <p:sp>
        <p:nvSpPr>
          <p:cNvPr id="7" name="Left-Right Arrow 6"/>
          <p:cNvSpPr/>
          <p:nvPr/>
        </p:nvSpPr>
        <p:spPr>
          <a:xfrm>
            <a:off x="2848713" y="3003458"/>
            <a:ext cx="2792234" cy="82641"/>
          </a:xfrm>
          <a:prstGeom prst="leftRightArrow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-Right Arrow 7"/>
          <p:cNvSpPr/>
          <p:nvPr/>
        </p:nvSpPr>
        <p:spPr>
          <a:xfrm>
            <a:off x="6903415" y="3003458"/>
            <a:ext cx="2728433" cy="106252"/>
          </a:xfrm>
          <a:prstGeom prst="leftRightArrow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423455" y="2702949"/>
            <a:ext cx="418227" cy="274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83430" y="2700801"/>
            <a:ext cx="418227" cy="274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32669" y="2700801"/>
            <a:ext cx="418227" cy="274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833899" y="2714869"/>
            <a:ext cx="418227" cy="27475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872253" y="2714868"/>
            <a:ext cx="418227" cy="27475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833899" y="2702169"/>
            <a:ext cx="418227" cy="27475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288755" y="2728935"/>
            <a:ext cx="418227" cy="274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529004" y="2728707"/>
            <a:ext cx="418227" cy="27475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33899" y="2700800"/>
            <a:ext cx="418227" cy="27475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872253" y="2714867"/>
            <a:ext cx="418227" cy="27475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288755" y="2713500"/>
            <a:ext cx="418227" cy="274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1266798" y="2755513"/>
            <a:ext cx="418227" cy="274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101</a:t>
            </a:r>
            <a:endParaRPr lang="en-US" sz="1200" dirty="0"/>
          </a:p>
        </p:txBody>
      </p:sp>
      <p:sp>
        <p:nvSpPr>
          <p:cNvPr id="23" name="Rectangle 22"/>
          <p:cNvSpPr/>
          <p:nvPr/>
        </p:nvSpPr>
        <p:spPr>
          <a:xfrm>
            <a:off x="9288755" y="2720989"/>
            <a:ext cx="418227" cy="27475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101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395995" y="2713499"/>
            <a:ext cx="418227" cy="27475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101</a:t>
            </a:r>
            <a:endParaRPr lang="en-US" sz="1200" dirty="0"/>
          </a:p>
        </p:txBody>
      </p:sp>
      <p:sp>
        <p:nvSpPr>
          <p:cNvPr id="25" name="Rectangle 24"/>
          <p:cNvSpPr/>
          <p:nvPr/>
        </p:nvSpPr>
        <p:spPr>
          <a:xfrm>
            <a:off x="1411280" y="2700804"/>
            <a:ext cx="418227" cy="274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2824646" y="2707150"/>
            <a:ext cx="418227" cy="27475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872253" y="2728707"/>
            <a:ext cx="418227" cy="27475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298463" y="2714875"/>
            <a:ext cx="418227" cy="274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1527645" y="-97654"/>
            <a:ext cx="560775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Sender and Receiver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09687" y="3473833"/>
            <a:ext cx="79220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Sender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857600" y="3574870"/>
            <a:ext cx="759311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Router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666285" y="3543912"/>
            <a:ext cx="911596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Receiver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975963" y="3030264"/>
            <a:ext cx="681598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Link 1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025627" y="3030264"/>
            <a:ext cx="694422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Link 2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4737132" y="4564853"/>
            <a:ext cx="3067072" cy="18424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209715</a:t>
            </a:r>
          </a:p>
          <a:p>
            <a:pPr algn="ctr"/>
            <a:r>
              <a:rPr lang="en-US" sz="4000" dirty="0" smtClean="0"/>
              <a:t>NAK </a:t>
            </a:r>
          </a:p>
          <a:p>
            <a:pPr algn="ctr"/>
            <a:r>
              <a:rPr lang="en-US" sz="4000" dirty="0" smtClean="0"/>
              <a:t>Packets</a:t>
            </a:r>
            <a:endParaRPr lang="en-US" sz="4000" dirty="0"/>
          </a:p>
        </p:txBody>
      </p:sp>
      <p:sp>
        <p:nvSpPr>
          <p:cNvPr id="12" name="Rounded Rectangle 11"/>
          <p:cNvSpPr/>
          <p:nvPr/>
        </p:nvSpPr>
        <p:spPr>
          <a:xfrm>
            <a:off x="4737132" y="4564853"/>
            <a:ext cx="3067072" cy="184244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147</a:t>
            </a:r>
          </a:p>
          <a:p>
            <a:pPr algn="ctr"/>
            <a:r>
              <a:rPr lang="en-US" sz="4000" dirty="0" smtClean="0"/>
              <a:t>NAK </a:t>
            </a:r>
          </a:p>
          <a:p>
            <a:pPr algn="ctr"/>
            <a:r>
              <a:rPr lang="en-US" sz="4000" dirty="0" smtClean="0"/>
              <a:t>Packets</a:t>
            </a:r>
            <a:endParaRPr lang="en-US" sz="4000" dirty="0"/>
          </a:p>
        </p:txBody>
      </p:sp>
      <p:sp>
        <p:nvSpPr>
          <p:cNvPr id="20" name="Rectangle 19"/>
          <p:cNvSpPr/>
          <p:nvPr/>
        </p:nvSpPr>
        <p:spPr>
          <a:xfrm rot="1866840">
            <a:off x="7135399" y="4217158"/>
            <a:ext cx="1353508" cy="614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99% Reduction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53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7 L 0.11654 0.0027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20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7.40741E-7 L 0.33073 0.00278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36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59259E-6 L 0.15183 0.00209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74" y="13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0.197 0.00278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1.11111E-6 L 0.22096 0.00278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42" y="13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07407E-6 L 0.20052 0.00463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26" y="23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000"/>
                            </p:stCondLst>
                            <p:childTnLst>
                              <p:par>
                                <p:cTn id="4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000"/>
                            </p:stCondLst>
                            <p:childTnLst>
                              <p:par>
                                <p:cTn id="54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07407E-6 L -2.91667E-6 0.64468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222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59259E-6 L 0.1888 0.00208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40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0"/>
                            </p:stCondLst>
                            <p:childTnLst>
                              <p:par>
                                <p:cTn id="5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2.59259E-6 L 0.33112 0.00209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89" y="-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2000"/>
                            </p:stCondLst>
                            <p:childTnLst>
                              <p:par>
                                <p:cTn id="6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20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2000"/>
                            </p:stCondLst>
                            <p:childTnLst>
                              <p:par>
                                <p:cTn id="74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0.19831 0.00208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09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4000"/>
                            </p:stCondLst>
                            <p:childTnLst>
                              <p:par>
                                <p:cTn id="77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4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4000"/>
                            </p:stCondLst>
                            <p:childTnLst>
                              <p:par>
                                <p:cTn id="83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1 0.00301 L 0.12448 0.00694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8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600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000"/>
                            </p:stCondLst>
                            <p:childTnLst>
                              <p:par>
                                <p:cTn id="89" presetID="35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7.40741E-7 L -0.16224 -0.00394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03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8000"/>
                            </p:stCondLst>
                            <p:childTnLst>
                              <p:par>
                                <p:cTn id="92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80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8000"/>
                            </p:stCondLst>
                            <p:childTnLst>
                              <p:par>
                                <p:cTn id="98" presetID="35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33333E-6 L -0.30847 0.00116 " pathEditMode="relative" rAng="0" ptsTypes="AA">
                                      <p:cBhvr>
                                        <p:cTn id="9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92" y="-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7" presetID="35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7.40741E-7 L -0.32591 -0.00139 " pathEditMode="relative" rAng="0" ptsTypes="AA">
                                      <p:cBhvr>
                                        <p:cTn id="10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195" y="-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2000"/>
                            </p:stCondLst>
                            <p:childTnLst>
                              <p:par>
                                <p:cTn id="110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2000"/>
                            </p:stCondLst>
                            <p:childTnLst>
                              <p:par>
                                <p:cTn id="1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2000"/>
                            </p:stCondLst>
                            <p:childTnLst>
                              <p:par>
                                <p:cTn id="116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59259E-6 L 0.1168 0.00208 " pathEditMode="relative" rAng="0" ptsTypes="AA">
                                      <p:cBhvr>
                                        <p:cTn id="11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6" y="-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4000"/>
                            </p:stCondLst>
                            <p:childTnLst>
                              <p:par>
                                <p:cTn id="119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4000"/>
                            </p:stCondLst>
                            <p:childTnLst>
                              <p:par>
                                <p:cTn id="1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4000"/>
                            </p:stCondLst>
                            <p:childTnLst>
                              <p:par>
                                <p:cTn id="125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33333E-6 L 0.3319 0.00116 " pathEditMode="relative" rAng="0" ptsTypes="AA">
                                      <p:cBhvr>
                                        <p:cTn id="12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67" y="-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26000"/>
                            </p:stCondLst>
                            <p:childTnLst>
                              <p:par>
                                <p:cTn id="12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6000"/>
                            </p:stCondLst>
                            <p:childTnLst>
                              <p:par>
                                <p:cTn id="1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26000"/>
                            </p:stCondLst>
                            <p:childTnLst>
                              <p:par>
                                <p:cTn id="134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L 0.19831 -4.07407E-6 " pathEditMode="relative" rAng="0" ptsTypes="AA">
                                      <p:cBhvr>
                                        <p:cTn id="13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0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8000"/>
                            </p:stCondLst>
                            <p:childTnLst>
                              <p:par>
                                <p:cTn id="137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80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8000"/>
                            </p:stCondLst>
                            <p:childTnLst>
                              <p:par>
                                <p:cTn id="143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7.40741E-7 L 0.16224 0.00185 " pathEditMode="relative" rAng="0" ptsTypes="AA">
                                      <p:cBhvr>
                                        <p:cTn id="14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12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26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500"/>
                            </p:stCondLst>
                            <p:childTnLst>
                              <p:par>
                                <p:cTn id="1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3" grpId="2" animBg="1"/>
      <p:bldP spid="14" grpId="0" animBg="1"/>
      <p:bldP spid="14" grpId="1" animBg="1"/>
      <p:bldP spid="14" grpId="2" animBg="1"/>
      <p:bldP spid="15" grpId="0" animBg="1"/>
      <p:bldP spid="15" grpId="1" animBg="1"/>
      <p:bldP spid="15" grpId="2" animBg="1"/>
      <p:bldP spid="16" grpId="0" animBg="1"/>
      <p:bldP spid="16" grpId="1" animBg="1"/>
      <p:bldP spid="16" grpId="2" animBg="1"/>
      <p:bldP spid="17" grpId="0" animBg="1"/>
      <p:bldP spid="17" grpId="1" animBg="1"/>
      <p:bldP spid="18" grpId="0" animBg="1"/>
      <p:bldP spid="18" grpId="1" animBg="1"/>
      <p:bldP spid="18" grpId="2" animBg="1"/>
      <p:bldP spid="19" grpId="0" animBg="1"/>
      <p:bldP spid="19" grpId="1" animBg="1"/>
      <p:bldP spid="19" grpId="2" animBg="1"/>
      <p:bldP spid="21" grpId="0" animBg="1"/>
      <p:bldP spid="21" grpId="1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28" grpId="0" animBg="1"/>
      <p:bldP spid="28" grpId="1" animBg="1"/>
      <p:bldP spid="28" grpId="2" animBg="1"/>
      <p:bldP spid="29" grpId="0" animBg="1"/>
      <p:bldP spid="29" grpId="1" animBg="1"/>
      <p:bldP spid="3" grpId="0" animBg="1"/>
      <p:bldP spid="3" grpId="1" animBg="1"/>
      <p:bldP spid="12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997" y="3003997"/>
            <a:ext cx="850006" cy="8500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123" y="3135837"/>
            <a:ext cx="643216" cy="6432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927" y="1144643"/>
            <a:ext cx="643216" cy="6432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1053" y="3107392"/>
            <a:ext cx="643216" cy="643216"/>
          </a:xfrm>
          <a:prstGeom prst="rect">
            <a:avLst/>
          </a:prstGeom>
        </p:spPr>
      </p:pic>
      <p:cxnSp>
        <p:nvCxnSpPr>
          <p:cNvPr id="6" name="Straight Connector 5"/>
          <p:cNvCxnSpPr>
            <a:stCxn id="2" idx="1"/>
            <a:endCxn id="3" idx="3"/>
          </p:cNvCxnSpPr>
          <p:nvPr/>
        </p:nvCxnSpPr>
        <p:spPr>
          <a:xfrm flipH="1">
            <a:off x="3779339" y="3429000"/>
            <a:ext cx="1891658" cy="28445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2" idx="0"/>
            <a:endCxn id="4" idx="2"/>
          </p:cNvCxnSpPr>
          <p:nvPr/>
        </p:nvCxnSpPr>
        <p:spPr>
          <a:xfrm flipV="1">
            <a:off x="6096000" y="1787859"/>
            <a:ext cx="1535" cy="121613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2" idx="3"/>
            <a:endCxn id="5" idx="1"/>
          </p:cNvCxnSpPr>
          <p:nvPr/>
        </p:nvCxnSpPr>
        <p:spPr>
          <a:xfrm>
            <a:off x="6521003" y="3429000"/>
            <a:ext cx="157005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939800" y="975360"/>
            <a:ext cx="2976880" cy="640080"/>
          </a:xfrm>
          <a:prstGeom prst="roundRect">
            <a:avLst/>
          </a:prstGeom>
          <a:gradFill flip="none" rotWithShape="1">
            <a:gsLst>
              <a:gs pos="0">
                <a:schemeClr val="dk1">
                  <a:tint val="60000"/>
                  <a:lumMod val="104000"/>
                </a:schemeClr>
              </a:gs>
              <a:gs pos="100000">
                <a:schemeClr val="dk1">
                  <a:tint val="84000"/>
                </a:schemeClr>
              </a:gs>
            </a:gsLst>
            <a:lin ang="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grpSp>
        <p:nvGrpSpPr>
          <p:cNvPr id="60" name="Group 59"/>
          <p:cNvGrpSpPr/>
          <p:nvPr/>
        </p:nvGrpSpPr>
        <p:grpSpPr>
          <a:xfrm>
            <a:off x="1562973" y="4072216"/>
            <a:ext cx="3207147" cy="479685"/>
            <a:chOff x="1562973" y="4072216"/>
            <a:chExt cx="3207147" cy="479685"/>
          </a:xfrm>
        </p:grpSpPr>
        <p:sp>
          <p:nvSpPr>
            <p:cNvPr id="17" name="Rectangle 16"/>
            <p:cNvSpPr/>
            <p:nvPr/>
          </p:nvSpPr>
          <p:spPr>
            <a:xfrm>
              <a:off x="1562973" y="4072216"/>
              <a:ext cx="3207147" cy="47968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1"/>
              <a:tileRect/>
            </a:gra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465563" y="4072216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074982" y="4072216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1639696" y="4144485"/>
              <a:ext cx="843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Node2</a:t>
              </a:r>
              <a:endParaRPr lang="en-US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581770" y="4127392"/>
              <a:ext cx="413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12</a:t>
              </a:r>
              <a:endParaRPr lang="en-US" b="1" dirty="0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1546905" y="4087103"/>
            <a:ext cx="3210645" cy="479685"/>
            <a:chOff x="1559475" y="4845064"/>
            <a:chExt cx="3210645" cy="479685"/>
          </a:xfrm>
        </p:grpSpPr>
        <p:sp>
          <p:nvSpPr>
            <p:cNvPr id="26" name="Rectangle 25"/>
            <p:cNvSpPr/>
            <p:nvPr/>
          </p:nvSpPr>
          <p:spPr>
            <a:xfrm>
              <a:off x="1559475" y="4845064"/>
              <a:ext cx="3210645" cy="47968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lin ang="2700000" scaled="1"/>
              <a:tileRect/>
            </a:gra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2447006" y="4845064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056425" y="4845064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1635565" y="4900240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Node3</a:t>
              </a:r>
              <a:endParaRPr lang="en-US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566433" y="4900240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13</a:t>
              </a:r>
              <a:endParaRPr lang="en-US" b="1" dirty="0"/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3220748" y="1075241"/>
            <a:ext cx="455862" cy="440317"/>
            <a:chOff x="3220748" y="1075241"/>
            <a:chExt cx="455862" cy="440317"/>
          </a:xfrm>
        </p:grpSpPr>
        <p:sp>
          <p:nvSpPr>
            <p:cNvPr id="45" name="Oval 44"/>
            <p:cNvSpPr/>
            <p:nvPr/>
          </p:nvSpPr>
          <p:spPr>
            <a:xfrm>
              <a:off x="3220748" y="1075241"/>
              <a:ext cx="455862" cy="44031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292226" y="1077334"/>
              <a:ext cx="3129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/>
                  </a:solidFill>
                </a:rPr>
                <a:t>2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1809914" y="1087483"/>
            <a:ext cx="455862" cy="440317"/>
            <a:chOff x="1809914" y="1087483"/>
            <a:chExt cx="455862" cy="440317"/>
          </a:xfrm>
        </p:grpSpPr>
        <p:sp>
          <p:nvSpPr>
            <p:cNvPr id="43" name="Oval 42"/>
            <p:cNvSpPr/>
            <p:nvPr/>
          </p:nvSpPr>
          <p:spPr>
            <a:xfrm>
              <a:off x="1809914" y="1087483"/>
              <a:ext cx="455862" cy="44031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904993" y="1093850"/>
              <a:ext cx="3129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/>
                  </a:solidFill>
                </a:rPr>
                <a:t>2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2491834" y="1077334"/>
            <a:ext cx="455862" cy="450467"/>
            <a:chOff x="2491834" y="1077334"/>
            <a:chExt cx="455862" cy="450467"/>
          </a:xfrm>
        </p:grpSpPr>
        <p:sp>
          <p:nvSpPr>
            <p:cNvPr id="44" name="Oval 43"/>
            <p:cNvSpPr/>
            <p:nvPr/>
          </p:nvSpPr>
          <p:spPr>
            <a:xfrm>
              <a:off x="2491834" y="1087484"/>
              <a:ext cx="455862" cy="44031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571206" y="1077334"/>
              <a:ext cx="3097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1113197" y="1066141"/>
            <a:ext cx="455862" cy="461659"/>
            <a:chOff x="1113197" y="1066141"/>
            <a:chExt cx="455862" cy="461659"/>
          </a:xfrm>
        </p:grpSpPr>
        <p:sp>
          <p:nvSpPr>
            <p:cNvPr id="35" name="Oval 34"/>
            <p:cNvSpPr/>
            <p:nvPr/>
          </p:nvSpPr>
          <p:spPr>
            <a:xfrm>
              <a:off x="1113197" y="1087483"/>
              <a:ext cx="455862" cy="44031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206651" y="1066141"/>
              <a:ext cx="3097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sp>
        <p:nvSpPr>
          <p:cNvPr id="67" name="5-Point Star 66"/>
          <p:cNvSpPr/>
          <p:nvPr/>
        </p:nvSpPr>
        <p:spPr>
          <a:xfrm>
            <a:off x="3820143" y="2848765"/>
            <a:ext cx="530048" cy="479685"/>
          </a:xfrm>
          <a:prstGeom prst="star5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5-Point Star 67"/>
          <p:cNvSpPr/>
          <p:nvPr/>
        </p:nvSpPr>
        <p:spPr>
          <a:xfrm>
            <a:off x="3779339" y="3457445"/>
            <a:ext cx="530048" cy="479685"/>
          </a:xfrm>
          <a:prstGeom prst="star5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>
            <a:off x="7128946" y="3952367"/>
            <a:ext cx="3210645" cy="479685"/>
            <a:chOff x="1559475" y="4845064"/>
            <a:chExt cx="3210645" cy="479685"/>
          </a:xfrm>
        </p:grpSpPr>
        <p:sp>
          <p:nvSpPr>
            <p:cNvPr id="71" name="Rectangle 70"/>
            <p:cNvSpPr/>
            <p:nvPr/>
          </p:nvSpPr>
          <p:spPr>
            <a:xfrm>
              <a:off x="1559475" y="4845064"/>
              <a:ext cx="3210645" cy="47968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lin ang="2700000" scaled="1"/>
              <a:tileRect/>
            </a:gra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Connector 71"/>
            <p:cNvCxnSpPr/>
            <p:nvPr/>
          </p:nvCxnSpPr>
          <p:spPr>
            <a:xfrm>
              <a:off x="2447006" y="4845064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3056425" y="4845064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1635565" y="4900240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Node3</a:t>
              </a:r>
              <a:endParaRPr lang="en-US" b="1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66433" y="4900240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13</a:t>
              </a:r>
              <a:endParaRPr lang="en-US" b="1" dirty="0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7128945" y="4660397"/>
            <a:ext cx="3210645" cy="479685"/>
            <a:chOff x="1559475" y="4845064"/>
            <a:chExt cx="3210645" cy="479685"/>
          </a:xfrm>
        </p:grpSpPr>
        <p:sp>
          <p:nvSpPr>
            <p:cNvPr id="77" name="Rectangle 76"/>
            <p:cNvSpPr/>
            <p:nvPr/>
          </p:nvSpPr>
          <p:spPr>
            <a:xfrm>
              <a:off x="1559475" y="4845064"/>
              <a:ext cx="3210645" cy="47968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2447006" y="4845064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3056425" y="4845064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/>
            <p:cNvSpPr txBox="1"/>
            <p:nvPr/>
          </p:nvSpPr>
          <p:spPr>
            <a:xfrm>
              <a:off x="1635565" y="4900240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Node3</a:t>
              </a:r>
              <a:endParaRPr lang="en-US" b="1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566433" y="4900240"/>
              <a:ext cx="405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2</a:t>
              </a:r>
              <a:r>
                <a:rPr lang="en-US" b="1" dirty="0" smtClean="0"/>
                <a:t>3</a:t>
              </a:r>
              <a:endParaRPr lang="en-US" b="1" dirty="0"/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5660877" y="803756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Node2</a:t>
            </a:r>
            <a:endParaRPr lang="en-US" b="1" dirty="0"/>
          </a:p>
        </p:txBody>
      </p:sp>
      <p:sp>
        <p:nvSpPr>
          <p:cNvPr id="86" name="TextBox 85"/>
          <p:cNvSpPr txBox="1"/>
          <p:nvPr/>
        </p:nvSpPr>
        <p:spPr>
          <a:xfrm>
            <a:off x="7990909" y="2774123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Node3</a:t>
            </a:r>
            <a:endParaRPr lang="en-US" b="1" dirty="0"/>
          </a:p>
        </p:txBody>
      </p:sp>
      <p:sp>
        <p:nvSpPr>
          <p:cNvPr id="87" name="TextBox 86"/>
          <p:cNvSpPr txBox="1"/>
          <p:nvPr/>
        </p:nvSpPr>
        <p:spPr>
          <a:xfrm>
            <a:off x="3056425" y="2801260"/>
            <a:ext cx="841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Node1</a:t>
            </a:r>
            <a:endParaRPr lang="en-US" b="1" dirty="0"/>
          </a:p>
        </p:txBody>
      </p:sp>
      <p:grpSp>
        <p:nvGrpSpPr>
          <p:cNvPr id="102" name="Group 101"/>
          <p:cNvGrpSpPr/>
          <p:nvPr/>
        </p:nvGrpSpPr>
        <p:grpSpPr>
          <a:xfrm>
            <a:off x="1106349" y="1073746"/>
            <a:ext cx="455862" cy="440317"/>
            <a:chOff x="3220748" y="1075241"/>
            <a:chExt cx="455862" cy="440317"/>
          </a:xfrm>
        </p:grpSpPr>
        <p:sp>
          <p:nvSpPr>
            <p:cNvPr id="103" name="Oval 102"/>
            <p:cNvSpPr/>
            <p:nvPr/>
          </p:nvSpPr>
          <p:spPr>
            <a:xfrm>
              <a:off x="3220748" y="1075241"/>
              <a:ext cx="455862" cy="44031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3292226" y="1077334"/>
              <a:ext cx="3129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/>
                  </a:solidFill>
                </a:rPr>
                <a:t>2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5" name="5-Point Star 104"/>
          <p:cNvSpPr/>
          <p:nvPr/>
        </p:nvSpPr>
        <p:spPr>
          <a:xfrm>
            <a:off x="5509368" y="2546149"/>
            <a:ext cx="530048" cy="479685"/>
          </a:xfrm>
          <a:prstGeom prst="star5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9" name="Group 108"/>
          <p:cNvGrpSpPr/>
          <p:nvPr/>
        </p:nvGrpSpPr>
        <p:grpSpPr>
          <a:xfrm>
            <a:off x="3229800" y="1080417"/>
            <a:ext cx="455862" cy="450467"/>
            <a:chOff x="2491834" y="1077334"/>
            <a:chExt cx="455862" cy="450467"/>
          </a:xfrm>
        </p:grpSpPr>
        <p:sp>
          <p:nvSpPr>
            <p:cNvPr id="110" name="Oval 109"/>
            <p:cNvSpPr/>
            <p:nvPr/>
          </p:nvSpPr>
          <p:spPr>
            <a:xfrm>
              <a:off x="2491834" y="1087484"/>
              <a:ext cx="455862" cy="44031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571206" y="1077334"/>
              <a:ext cx="3097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sp>
        <p:nvSpPr>
          <p:cNvPr id="82" name="5-Point Star 81"/>
          <p:cNvSpPr/>
          <p:nvPr/>
        </p:nvSpPr>
        <p:spPr>
          <a:xfrm>
            <a:off x="6403189" y="3474703"/>
            <a:ext cx="530048" cy="479685"/>
          </a:xfrm>
          <a:prstGeom prst="star5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/>
          <p:cNvGrpSpPr/>
          <p:nvPr/>
        </p:nvGrpSpPr>
        <p:grpSpPr>
          <a:xfrm>
            <a:off x="6674816" y="786511"/>
            <a:ext cx="3207147" cy="479685"/>
            <a:chOff x="1562973" y="4072216"/>
            <a:chExt cx="3207147" cy="479685"/>
          </a:xfrm>
        </p:grpSpPr>
        <p:sp>
          <p:nvSpPr>
            <p:cNvPr id="93" name="Rectangle 92"/>
            <p:cNvSpPr/>
            <p:nvPr/>
          </p:nvSpPr>
          <p:spPr>
            <a:xfrm>
              <a:off x="1562973" y="4072216"/>
              <a:ext cx="3207147" cy="47968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1"/>
              <a:tileRect/>
            </a:gra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2465563" y="4072216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3074982" y="4072216"/>
              <a:ext cx="0" cy="479685"/>
            </a:xfrm>
            <a:prstGeom prst="line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/>
            <p:cNvSpPr txBox="1"/>
            <p:nvPr/>
          </p:nvSpPr>
          <p:spPr>
            <a:xfrm>
              <a:off x="1639696" y="4144485"/>
              <a:ext cx="843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Node2</a:t>
              </a:r>
              <a:endParaRPr lang="en-US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2581770" y="4127392"/>
              <a:ext cx="413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12</a:t>
              </a:r>
              <a:endParaRPr lang="en-US" b="1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2496968" y="1088985"/>
            <a:ext cx="455862" cy="440317"/>
            <a:chOff x="1809914" y="1087483"/>
            <a:chExt cx="455862" cy="440317"/>
          </a:xfrm>
        </p:grpSpPr>
        <p:sp>
          <p:nvSpPr>
            <p:cNvPr id="99" name="Oval 98"/>
            <p:cNvSpPr/>
            <p:nvPr/>
          </p:nvSpPr>
          <p:spPr>
            <a:xfrm>
              <a:off x="1809914" y="1087483"/>
              <a:ext cx="455862" cy="44031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1904993" y="1093850"/>
              <a:ext cx="3129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/>
                  </a:solidFill>
                </a:rPr>
                <a:t>2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1822052" y="1078901"/>
            <a:ext cx="455862" cy="440317"/>
            <a:chOff x="1809914" y="1087483"/>
            <a:chExt cx="455862" cy="440317"/>
          </a:xfrm>
        </p:grpSpPr>
        <p:sp>
          <p:nvSpPr>
            <p:cNvPr id="106" name="Oval 105"/>
            <p:cNvSpPr/>
            <p:nvPr/>
          </p:nvSpPr>
          <p:spPr>
            <a:xfrm>
              <a:off x="1809914" y="1087483"/>
              <a:ext cx="455862" cy="44031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1904993" y="1093850"/>
              <a:ext cx="3097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1125822" y="1063596"/>
            <a:ext cx="455862" cy="450467"/>
            <a:chOff x="2491834" y="1077334"/>
            <a:chExt cx="455862" cy="450467"/>
          </a:xfrm>
        </p:grpSpPr>
        <p:sp>
          <p:nvSpPr>
            <p:cNvPr id="112" name="Oval 111"/>
            <p:cNvSpPr/>
            <p:nvPr/>
          </p:nvSpPr>
          <p:spPr>
            <a:xfrm>
              <a:off x="2491834" y="1087484"/>
              <a:ext cx="455862" cy="44031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2571206" y="1077334"/>
              <a:ext cx="3097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1060745" y="4537385"/>
            <a:ext cx="678875" cy="652854"/>
            <a:chOff x="11044531" y="4758478"/>
            <a:chExt cx="678875" cy="652854"/>
          </a:xfrm>
        </p:grpSpPr>
        <p:sp>
          <p:nvSpPr>
            <p:cNvPr id="84" name="Flowchart: Magnetic Disk 83"/>
            <p:cNvSpPr/>
            <p:nvPr/>
          </p:nvSpPr>
          <p:spPr>
            <a:xfrm>
              <a:off x="11044531" y="4758478"/>
              <a:ext cx="670560" cy="652854"/>
            </a:xfrm>
            <a:prstGeom prst="flowChartMagneticDisk">
              <a:avLst/>
            </a:prstGeom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11070663" y="5001664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File1</a:t>
              </a:r>
              <a:endParaRPr lang="en-US" b="1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0339590" y="5547838"/>
            <a:ext cx="678180" cy="652854"/>
            <a:chOff x="10815751" y="5580361"/>
            <a:chExt cx="678180" cy="652854"/>
          </a:xfrm>
        </p:grpSpPr>
        <p:sp>
          <p:nvSpPr>
            <p:cNvPr id="83" name="Flowchart: Magnetic Disk 82"/>
            <p:cNvSpPr/>
            <p:nvPr/>
          </p:nvSpPr>
          <p:spPr>
            <a:xfrm>
              <a:off x="10815751" y="5580361"/>
              <a:ext cx="670560" cy="652854"/>
            </a:xfrm>
            <a:prstGeom prst="flowChartMagneticDisk">
              <a:avLst/>
            </a:pr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10839585" y="5833403"/>
              <a:ext cx="654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File2</a:t>
              </a:r>
              <a:endParaRPr lang="en-US" b="1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0520280" y="3952367"/>
            <a:ext cx="415116" cy="479685"/>
            <a:chOff x="10520280" y="3952367"/>
            <a:chExt cx="415116" cy="479685"/>
          </a:xfrm>
        </p:grpSpPr>
        <p:sp>
          <p:nvSpPr>
            <p:cNvPr id="116" name="Rectangle 115"/>
            <p:cNvSpPr/>
            <p:nvPr/>
          </p:nvSpPr>
          <p:spPr>
            <a:xfrm>
              <a:off x="10520280" y="3952367"/>
              <a:ext cx="399876" cy="47968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lin ang="2700000" scaled="1"/>
              <a:tileRect/>
            </a:gradFill>
            <a:ln w="254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10530349" y="3992303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13</a:t>
              </a:r>
              <a:endParaRPr lang="en-US" b="1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0513374" y="4675636"/>
            <a:ext cx="416452" cy="479685"/>
            <a:chOff x="10513374" y="4675636"/>
            <a:chExt cx="416452" cy="479685"/>
          </a:xfrm>
        </p:grpSpPr>
        <p:sp>
          <p:nvSpPr>
            <p:cNvPr id="117" name="Rectangle 116"/>
            <p:cNvSpPr/>
            <p:nvPr/>
          </p:nvSpPr>
          <p:spPr>
            <a:xfrm>
              <a:off x="10533417" y="4675636"/>
              <a:ext cx="396409" cy="47968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lin ang="2700000" scaled="1"/>
              <a:tileRect/>
            </a:gradFill>
            <a:ln w="254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0513374" y="4708972"/>
              <a:ext cx="405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2</a:t>
              </a:r>
              <a:r>
                <a:rPr lang="en-US" b="1" dirty="0" smtClean="0"/>
                <a:t>3</a:t>
              </a:r>
              <a:endParaRPr lang="en-US" b="1" dirty="0"/>
            </a:p>
          </p:txBody>
        </p:sp>
      </p:grpSp>
      <p:sp>
        <p:nvSpPr>
          <p:cNvPr id="120" name="Rectangle 119"/>
          <p:cNvSpPr/>
          <p:nvPr/>
        </p:nvSpPr>
        <p:spPr>
          <a:xfrm>
            <a:off x="1479980" y="-97654"/>
            <a:ext cx="570310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Full Duplex Transfer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31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11111E-6 L -0.00156 0.20509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1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9" presetClass="emph" presetSubtype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8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46 0.00671 L 0.11901 0.00949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77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500"/>
                            </p:stCondLst>
                            <p:childTnLst>
                              <p:par>
                                <p:cTn id="71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L 2.29167E-6 -0.16852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000"/>
                            </p:stCondLst>
                            <p:childTnLst>
                              <p:par>
                                <p:cTn id="7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81481E-6 L 0.0582 0.00186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04" y="93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7.40741E-7 L 0.05599 -0.00069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1" y="46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05717 0.00139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" y="231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22222E-6 L -0.00234 0.19514 " pathEditMode="relative" rAng="0" ptsTypes="AA">
                                      <p:cBhvr>
                                        <p:cTn id="113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9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1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9" presetClass="emph" presetSubtype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130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1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7037E-7 L 0.12005 0.00278 " pathEditMode="relative" rAng="0" ptsTypes="AA">
                                      <p:cBhvr>
                                        <p:cTn id="134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03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500"/>
                            </p:stCondLst>
                            <p:childTnLst>
                              <p:par>
                                <p:cTn id="136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3000"/>
                            </p:stCondLst>
                            <p:childTnLst>
                              <p:par>
                                <p:cTn id="1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3500"/>
                            </p:stCondLst>
                            <p:childTnLst>
                              <p:par>
                                <p:cTn id="144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33333E-6 L 0.09961 3.33333E-6 " pathEditMode="relative" rAng="0" ptsTypes="AA">
                                      <p:cBhvr>
                                        <p:cTn id="145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500"/>
                            </p:stCondLst>
                            <p:childTnLst>
                              <p:par>
                                <p:cTn id="147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6000"/>
                            </p:stCondLst>
                            <p:childTnLst>
                              <p:par>
                                <p:cTn id="15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05938 -0.00185 " pathEditMode="relative" rAng="0" ptsTypes="AA">
                                      <p:cBhvr>
                                        <p:cTn id="162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1" y="-301"/>
                                    </p:animMotion>
                                  </p:childTnLst>
                                </p:cTn>
                              </p:par>
                              <p:par>
                                <p:cTn id="16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85185E-6 L 0.05494 0.00046 " pathEditMode="relative" rAng="0" ptsTypes="AA">
                                      <p:cBhvr>
                                        <p:cTn id="164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9" y="-231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59259E-6 L 0.05768 0.00185 " pathEditMode="relative" rAng="0" ptsTypes="AA">
                                      <p:cBhvr>
                                        <p:cTn id="166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82" y="-208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000"/>
                            </p:stCondLst>
                            <p:childTnLst>
                              <p:par>
                                <p:cTn id="183" presetID="5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59259E-6 L 0.0276 -2.59259E-6 C 0.03984 -2.59259E-6 0.05521 0.02847 0.05521 0.05162 L 0.05521 0.10347 " pathEditMode="relative" rAng="0" ptsTypes="AAAA">
                                      <p:cBhvr>
                                        <p:cTn id="18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60" y="5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3000"/>
                            </p:stCondLst>
                            <p:childTnLst>
                              <p:par>
                                <p:cTn id="18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1000"/>
                            </p:stCondLst>
                            <p:childTnLst>
                              <p:par>
                                <p:cTn id="19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2000"/>
                            </p:stCondLst>
                            <p:childTnLst>
                              <p:par>
                                <p:cTn id="202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91667E-6 3.33333E-6 L 0.00052 0.12916 " pathEditMode="relative" rAng="0" ptsTypes="AA">
                                      <p:cBhvr>
                                        <p:cTn id="20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64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5000"/>
                            </p:stCondLst>
                            <p:childTnLst>
                              <p:par>
                                <p:cTn id="20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67" grpId="0" animBg="1"/>
      <p:bldP spid="67" grpId="1" animBg="1"/>
      <p:bldP spid="67" grpId="2" animBg="1"/>
      <p:bldP spid="68" grpId="0" animBg="1"/>
      <p:bldP spid="68" grpId="1" animBg="1"/>
      <p:bldP spid="68" grpId="2" animBg="1"/>
      <p:bldP spid="105" grpId="0" animBg="1"/>
      <p:bldP spid="105" grpId="1" animBg="1"/>
      <p:bldP spid="105" grpId="2" animBg="1"/>
      <p:bldP spid="82" grpId="0" animBg="1"/>
      <p:bldP spid="82" grpId="1" animBg="1"/>
      <p:bldP spid="82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sosceles Triangle 8"/>
          <p:cNvSpPr/>
          <p:nvPr/>
        </p:nvSpPr>
        <p:spPr>
          <a:xfrm>
            <a:off x="4702630" y="2831721"/>
            <a:ext cx="2534195" cy="1828800"/>
          </a:xfrm>
          <a:prstGeom prst="triangl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534" y="998694"/>
            <a:ext cx="640959" cy="640959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5969728" y="1432310"/>
            <a:ext cx="933554" cy="1397726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392" y="1027887"/>
            <a:ext cx="643216" cy="643216"/>
          </a:xfrm>
          <a:prstGeom prst="rect">
            <a:avLst/>
          </a:prstGeom>
        </p:spPr>
      </p:pic>
      <p:cxnSp>
        <p:nvCxnSpPr>
          <p:cNvPr id="16" name="Straight Connector 15"/>
          <p:cNvCxnSpPr>
            <a:stCxn id="9" idx="0"/>
          </p:cNvCxnSpPr>
          <p:nvPr/>
        </p:nvCxnSpPr>
        <p:spPr>
          <a:xfrm flipH="1" flipV="1">
            <a:off x="5017038" y="1432310"/>
            <a:ext cx="952690" cy="1399411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3998794" y="873463"/>
            <a:ext cx="3971499" cy="2702257"/>
          </a:xfrm>
          <a:prstGeom prst="roundRect">
            <a:avLst/>
          </a:prstGeom>
          <a:noFill/>
          <a:ln w="254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885026" y="2929971"/>
            <a:ext cx="821059" cy="3847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LAN1</a:t>
            </a:r>
          </a:p>
        </p:txBody>
      </p:sp>
      <p:cxnSp>
        <p:nvCxnSpPr>
          <p:cNvPr id="22" name="Straight Connector 21"/>
          <p:cNvCxnSpPr/>
          <p:nvPr/>
        </p:nvCxnSpPr>
        <p:spPr>
          <a:xfrm flipV="1">
            <a:off x="7227145" y="4651961"/>
            <a:ext cx="1578434" cy="4403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187" y="4381261"/>
            <a:ext cx="643216" cy="643216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>
          <a:xfrm flipH="1" flipV="1">
            <a:off x="7246412" y="4666232"/>
            <a:ext cx="952690" cy="1399411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6436505" y="3863267"/>
            <a:ext cx="4127221" cy="2890405"/>
          </a:xfrm>
          <a:prstGeom prst="roundRect">
            <a:avLst/>
          </a:prstGeom>
          <a:noFill/>
          <a:ln w="254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543382" y="6110943"/>
            <a:ext cx="821059" cy="3847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LAN2</a:t>
            </a:r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3772153" y="4659117"/>
            <a:ext cx="933554" cy="1397726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255" y="5680001"/>
            <a:ext cx="643216" cy="643216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 flipV="1">
            <a:off x="3105794" y="4661238"/>
            <a:ext cx="1578434" cy="4403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1678675" y="3863267"/>
            <a:ext cx="3859241" cy="2890405"/>
          </a:xfrm>
          <a:prstGeom prst="roundRect">
            <a:avLst/>
          </a:prstGeom>
          <a:noFill/>
          <a:ln w="254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900731" y="6152210"/>
            <a:ext cx="821058" cy="3847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LAN3</a:t>
            </a:r>
          </a:p>
        </p:txBody>
      </p:sp>
      <p:sp>
        <p:nvSpPr>
          <p:cNvPr id="35" name="Oval Callout 34"/>
          <p:cNvSpPr/>
          <p:nvPr/>
        </p:nvSpPr>
        <p:spPr>
          <a:xfrm>
            <a:off x="1473958" y="3575720"/>
            <a:ext cx="1311787" cy="545904"/>
          </a:xfrm>
          <a:prstGeom prst="wedgeEllipseCallout">
            <a:avLst>
              <a:gd name="adj1" fmla="val 35348"/>
              <a:gd name="adj2" fmla="val 825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542992" y="3640860"/>
            <a:ext cx="1173719" cy="3847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SENDER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518729" y="4422819"/>
            <a:ext cx="524723" cy="232083"/>
          </a:xfrm>
          <a:prstGeom prst="rect">
            <a:avLst/>
          </a:prstGeom>
          <a:pattFill prst="trellis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 rot="18353498">
            <a:off x="4316965" y="4397806"/>
            <a:ext cx="524723" cy="232083"/>
          </a:xfrm>
          <a:prstGeom prst="rect">
            <a:avLst/>
          </a:prstGeom>
          <a:pattFill prst="trellis">
            <a:fgClr>
              <a:schemeClr val="accent1">
                <a:lumMod val="5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 rot="18353498">
            <a:off x="5584072" y="2645963"/>
            <a:ext cx="524723" cy="232083"/>
          </a:xfrm>
          <a:prstGeom prst="rect">
            <a:avLst/>
          </a:prstGeom>
          <a:pattFill prst="trellis">
            <a:fgClr>
              <a:schemeClr val="accent4">
                <a:lumMod val="5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Callout 42"/>
          <p:cNvSpPr/>
          <p:nvPr/>
        </p:nvSpPr>
        <p:spPr>
          <a:xfrm>
            <a:off x="7516092" y="343170"/>
            <a:ext cx="1491430" cy="569888"/>
          </a:xfrm>
          <a:prstGeom prst="wedgeEllipseCallout">
            <a:avLst>
              <a:gd name="adj1" fmla="val -48924"/>
              <a:gd name="adj2" fmla="val 950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7532386" y="432294"/>
            <a:ext cx="1470274" cy="3847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RECEIVER</a:t>
            </a:r>
            <a:endParaRPr lang="en-US" sz="19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19568" y="-97654"/>
            <a:ext cx="502387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Topology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275" y="4002741"/>
            <a:ext cx="1322947" cy="469433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956" y="5069059"/>
            <a:ext cx="1322947" cy="46943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629" y="4662348"/>
            <a:ext cx="555358" cy="555358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464" y="4699413"/>
            <a:ext cx="555358" cy="555358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573" y="5947031"/>
            <a:ext cx="555358" cy="555358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951" y="4675001"/>
            <a:ext cx="555358" cy="555358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440" y="3996578"/>
            <a:ext cx="555358" cy="555358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556" y="4002683"/>
            <a:ext cx="555358" cy="555358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789" y="3575721"/>
            <a:ext cx="555358" cy="55535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093" y="2856308"/>
            <a:ext cx="555358" cy="555358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352" y="986793"/>
            <a:ext cx="555358" cy="555358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6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883" y="2248523"/>
            <a:ext cx="555358" cy="555358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014" y="1113282"/>
            <a:ext cx="555358" cy="555358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200" y="2152001"/>
            <a:ext cx="555358" cy="555358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200" y="2805109"/>
            <a:ext cx="555358" cy="555358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508" y="3546328"/>
            <a:ext cx="555358" cy="555358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tx1">
                <a:lumMod val="85000"/>
                <a:lumOff val="1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17" y="4308528"/>
            <a:ext cx="555358" cy="555358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72" y="5655546"/>
            <a:ext cx="555358" cy="555358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6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568" y="5074188"/>
            <a:ext cx="555358" cy="555358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tx1">
                <a:lumMod val="85000"/>
                <a:lumOff val="1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847" y="4645909"/>
            <a:ext cx="555358" cy="5553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885" y="4223810"/>
            <a:ext cx="848150" cy="84815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137" y="4382897"/>
            <a:ext cx="643216" cy="643216"/>
          </a:xfrm>
          <a:prstGeom prst="rect">
            <a:avLst/>
          </a:prstGeom>
        </p:spPr>
      </p:pic>
      <p:sp>
        <p:nvSpPr>
          <p:cNvPr id="66" name="Oval Callout 65"/>
          <p:cNvSpPr/>
          <p:nvPr/>
        </p:nvSpPr>
        <p:spPr>
          <a:xfrm>
            <a:off x="9186390" y="5217706"/>
            <a:ext cx="1311787" cy="545904"/>
          </a:xfrm>
          <a:prstGeom prst="wedgeEllipseCallout">
            <a:avLst>
              <a:gd name="adj1" fmla="val -52347"/>
              <a:gd name="adj2" fmla="val 770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9255424" y="5282846"/>
            <a:ext cx="1173719" cy="3847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SENDER</a:t>
            </a:r>
          </a:p>
        </p:txBody>
      </p:sp>
      <p:sp>
        <p:nvSpPr>
          <p:cNvPr id="68" name="Rectangle 67"/>
          <p:cNvSpPr/>
          <p:nvPr/>
        </p:nvSpPr>
        <p:spPr>
          <a:xfrm rot="3129333">
            <a:off x="8178080" y="5977329"/>
            <a:ext cx="524723" cy="232083"/>
          </a:xfrm>
          <a:prstGeom prst="rect">
            <a:avLst/>
          </a:prstGeom>
          <a:pattFill prst="trellis">
            <a:fgClr>
              <a:schemeClr val="accent3">
                <a:lumMod val="60000"/>
                <a:lumOff val="40000"/>
              </a:schemeClr>
            </a:fgClr>
            <a:bgClr>
              <a:schemeClr val="bg1"/>
            </a:bgClr>
          </a:patt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 rot="3334998">
            <a:off x="7135131" y="4467877"/>
            <a:ext cx="524723" cy="194638"/>
          </a:xfrm>
          <a:prstGeom prst="rect">
            <a:avLst/>
          </a:prstGeom>
          <a:pattFill prst="trellis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 rot="3151300">
            <a:off x="5809288" y="2565714"/>
            <a:ext cx="524723" cy="232083"/>
          </a:xfrm>
          <a:prstGeom prst="rect">
            <a:avLst/>
          </a:prstGeom>
          <a:pattFill prst="trellis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Callout 70"/>
          <p:cNvSpPr/>
          <p:nvPr/>
        </p:nvSpPr>
        <p:spPr>
          <a:xfrm>
            <a:off x="2464137" y="725519"/>
            <a:ext cx="1491430" cy="569888"/>
          </a:xfrm>
          <a:prstGeom prst="wedgeEllipseCallout">
            <a:avLst>
              <a:gd name="adj1" fmla="val 56718"/>
              <a:gd name="adj2" fmla="val 6784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2480430" y="814643"/>
            <a:ext cx="1470274" cy="3847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RECEIVER</a:t>
            </a:r>
            <a:endParaRPr lang="en-US" sz="19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537" y="5680001"/>
            <a:ext cx="643216" cy="6432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023" y="4237458"/>
            <a:ext cx="848150" cy="8481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916" y="2401899"/>
            <a:ext cx="850006" cy="850006"/>
          </a:xfrm>
          <a:prstGeom prst="rect">
            <a:avLst/>
          </a:prstGeom>
        </p:spPr>
      </p:pic>
      <p:sp>
        <p:nvSpPr>
          <p:cNvPr id="3" name="Vertical Scroll 2"/>
          <p:cNvSpPr/>
          <p:nvPr/>
        </p:nvSpPr>
        <p:spPr>
          <a:xfrm>
            <a:off x="992605" y="4277790"/>
            <a:ext cx="1055028" cy="1512911"/>
          </a:xfrm>
          <a:prstGeom prst="verticalScroll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Happy Diwali</a:t>
            </a:r>
            <a:endParaRPr lang="en-US" sz="1600" dirty="0"/>
          </a:p>
        </p:txBody>
      </p:sp>
      <p:sp>
        <p:nvSpPr>
          <p:cNvPr id="65" name="Vertical Scroll 64"/>
          <p:cNvSpPr/>
          <p:nvPr/>
        </p:nvSpPr>
        <p:spPr>
          <a:xfrm>
            <a:off x="7946179" y="982725"/>
            <a:ext cx="1055028" cy="1512911"/>
          </a:xfrm>
          <a:prstGeom prst="verticalScroll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Happy Diwali</a:t>
            </a:r>
          </a:p>
        </p:txBody>
      </p:sp>
      <p:sp>
        <p:nvSpPr>
          <p:cNvPr id="73" name="Vertical Scroll 72"/>
          <p:cNvSpPr/>
          <p:nvPr/>
        </p:nvSpPr>
        <p:spPr>
          <a:xfrm>
            <a:off x="10542720" y="4873090"/>
            <a:ext cx="1055028" cy="1512911"/>
          </a:xfrm>
          <a:prstGeom prst="verticalScroll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Happy thanksgiving</a:t>
            </a:r>
            <a:endParaRPr lang="en-US" sz="1600" dirty="0"/>
          </a:p>
        </p:txBody>
      </p:sp>
      <p:sp>
        <p:nvSpPr>
          <p:cNvPr id="74" name="Vertical Scroll 73"/>
          <p:cNvSpPr/>
          <p:nvPr/>
        </p:nvSpPr>
        <p:spPr>
          <a:xfrm>
            <a:off x="2846935" y="1417060"/>
            <a:ext cx="1055028" cy="1512911"/>
          </a:xfrm>
          <a:prstGeom prst="verticalScroll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Happy thanksgiving</a:t>
            </a:r>
          </a:p>
        </p:txBody>
      </p:sp>
    </p:spTree>
    <p:extLst>
      <p:ext uri="{BB962C8B-B14F-4D97-AF65-F5344CB8AC3E}">
        <p14:creationId xmlns:p14="http://schemas.microsoft.com/office/powerpoint/2010/main" val="3323466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5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50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8" presetClass="entr" presetSubtype="12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800"/>
                            </p:stCondLst>
                            <p:childTnLst>
                              <p:par>
                                <p:cTn id="50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800"/>
                            </p:stCondLst>
                            <p:childTnLst>
                              <p:par>
                                <p:cTn id="59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50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8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8" presetClass="entr" presetSubtype="12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100"/>
                            </p:stCondLst>
                            <p:childTnLst>
                              <p:par>
                                <p:cTn id="82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100"/>
                            </p:stCondLst>
                            <p:childTnLst>
                              <p:par>
                                <p:cTn id="91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1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26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10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6" dur="50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8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8" presetClass="entr" presetSubtype="12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4.07407E-6 L 0.16055 -0.02546 " pathEditMode="relative" rAng="0" ptsTypes="AA">
                                      <p:cBhvr>
                                        <p:cTn id="12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21" y="-1273"/>
                                    </p:animMotion>
                                  </p:childTnLst>
                                </p:cTn>
                              </p:par>
                              <p:par>
                                <p:cTn id="12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7 L -0.16055 -0.00694 " pathEditMode="relative" rAng="0" ptsTypes="AA">
                                      <p:cBhvr>
                                        <p:cTn id="128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34" y="-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000"/>
                            </p:stCondLst>
                            <p:childTnLst>
                              <p:par>
                                <p:cTn id="13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000"/>
                            </p:stCondLst>
                            <p:childTnLst>
                              <p:par>
                                <p:cTn id="135" presetID="1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000"/>
                            </p:stCondLst>
                            <p:childTnLst>
                              <p:par>
                                <p:cTn id="140" presetID="55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5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5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55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55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5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5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5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55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55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55" presetClass="entr" presetSubtype="0" fill="hold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55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55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55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21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26" presetClass="emph" presetSubtype="0" repeatCount="5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4" dur="10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5" dur="50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76" presetID="26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7" dur="10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8" dur="50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42" presetClass="path" presetSubtype="0" repeatCount="300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44444E-6 L 0.15612 0.00069 " pathEditMode="relative" rAng="0" ptsTypes="AA">
                                      <p:cBhvr>
                                        <p:cTn id="28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99" y="23"/>
                                    </p:animMotion>
                                  </p:childTnLst>
                                </p:cTn>
                              </p:par>
                              <p:par>
                                <p:cTn id="2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56" presetClass="path" presetSubtype="0" repeatCount="300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4.07407E-6 L -0.08802 -0.22061 " pathEditMode="relative" rAng="0" ptsTypes="AA">
                                      <p:cBhvr>
                                        <p:cTn id="286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01" y="-11042"/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56" presetClass="path" presetSubtype="0" repeatCount="300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8.33333E-7 -1.85185E-6 L 0.10391 -0.26481 " pathEditMode="relative" rAng="0" ptsTypes="AA">
                                      <p:cBhvr>
                                        <p:cTn id="302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95" y="-13241"/>
                                    </p:animMotion>
                                  </p:childTnLst>
                                </p:cTn>
                              </p:par>
                              <p:par>
                                <p:cTn id="30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56" presetClass="path" presetSubtype="0" repeatCount="300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8.33333E-7 7.40741E-7 L -0.08776 -0.22176 " pathEditMode="relative" rAng="0" ptsTypes="AA">
                                      <p:cBhvr>
                                        <p:cTn id="306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88" y="-11088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5"/>
                                            </p:cond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56" presetClass="path" presetSubtype="0" repeatCount="3000" accel="50000" decel="5000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2.70833E-6 2.22222E-6 L 0.07864 -0.20741 " pathEditMode="relative" rAng="0" ptsTypes="AA">
                                      <p:cBhvr>
                                        <p:cTn id="31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32" y="-1037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9"/>
                                            </p:cond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1" presetID="1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presetID="56" presetClass="path" presetSubtype="0" repeatCount="3000" accel="50000" decel="5000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3.33333E-6 -2.22222E-6 L -0.07657 -0.19884 " pathEditMode="relative" rAng="0" ptsTypes="AA">
                                      <p:cBhvr>
                                        <p:cTn id="314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28" y="-995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13"/>
                                            </p:cond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15" fill="hold">
                            <p:stCondLst>
                              <p:cond delay="10000"/>
                            </p:stCondLst>
                            <p:childTnLst>
                              <p:par>
                                <p:cTn id="316" presetID="26" presetClass="emph" presetSubtype="0" repeatCount="3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7" dur="10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8" dur="50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9" presetID="26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0" dur="10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1" dur="50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9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13000"/>
                            </p:stCondLst>
                            <p:childTnLst>
                              <p:par>
                                <p:cTn id="3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0" grpId="0" animBg="1"/>
      <p:bldP spid="20" grpId="1" animBg="1"/>
      <p:bldP spid="20" grpId="2" animBg="1"/>
      <p:bldP spid="21" grpId="0"/>
      <p:bldP spid="21" grpId="1"/>
      <p:bldP spid="21" grpId="2"/>
      <p:bldP spid="27" grpId="0" animBg="1"/>
      <p:bldP spid="27" grpId="1" animBg="1"/>
      <p:bldP spid="27" grpId="2" animBg="1"/>
      <p:bldP spid="28" grpId="0"/>
      <p:bldP spid="28" grpId="1"/>
      <p:bldP spid="28" grpId="2"/>
      <p:bldP spid="33" grpId="0" animBg="1"/>
      <p:bldP spid="33" grpId="1" animBg="1"/>
      <p:bldP spid="33" grpId="2" animBg="1"/>
      <p:bldP spid="34" grpId="0"/>
      <p:bldP spid="34" grpId="1"/>
      <p:bldP spid="34" grpId="2"/>
      <p:bldP spid="35" grpId="0" animBg="1"/>
      <p:bldP spid="35" grpId="1" animBg="1"/>
      <p:bldP spid="38" grpId="0"/>
      <p:bldP spid="38" grpId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/>
      <p:bldP spid="44" grpId="1"/>
      <p:bldP spid="66" grpId="0" animBg="1"/>
      <p:bldP spid="66" grpId="1" animBg="1"/>
      <p:bldP spid="67" grpId="0"/>
      <p:bldP spid="67" grpId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/>
      <p:bldP spid="72" grpId="1"/>
      <p:bldP spid="3" grpId="0" animBg="1"/>
      <p:bldP spid="3" grpId="1" animBg="1"/>
      <p:bldP spid="65" grpId="0" animBg="1"/>
      <p:bldP spid="73" grpId="0" animBg="1"/>
      <p:bldP spid="73" grpId="1" animBg="1"/>
      <p:bldP spid="7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21261" y="-97654"/>
            <a:ext cx="482055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Routing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166580" y="998648"/>
            <a:ext cx="2330506" cy="924674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Normal Routing</a:t>
            </a:r>
            <a:endParaRPr lang="en-US" sz="2800" b="1" dirty="0"/>
          </a:p>
        </p:txBody>
      </p:sp>
      <p:sp>
        <p:nvSpPr>
          <p:cNvPr id="58" name="Rectangle 57"/>
          <p:cNvSpPr/>
          <p:nvPr/>
        </p:nvSpPr>
        <p:spPr>
          <a:xfrm>
            <a:off x="362024" y="3209990"/>
            <a:ext cx="2330506" cy="924674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Send Routing Info Query</a:t>
            </a:r>
            <a:endParaRPr lang="en-US" sz="2800" b="1" dirty="0"/>
          </a:p>
        </p:txBody>
      </p:sp>
      <p:sp>
        <p:nvSpPr>
          <p:cNvPr id="63" name="TextBox 62"/>
          <p:cNvSpPr txBox="1"/>
          <p:nvPr/>
        </p:nvSpPr>
        <p:spPr>
          <a:xfrm rot="20068899">
            <a:off x="1331743" y="1565782"/>
            <a:ext cx="300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Routing Info Timeout == 1</a:t>
            </a:r>
            <a:endParaRPr lang="en-US" sz="2000" b="1" dirty="0"/>
          </a:p>
        </p:txBody>
      </p:sp>
      <p:sp>
        <p:nvSpPr>
          <p:cNvPr id="66" name="Rectangle 65"/>
          <p:cNvSpPr/>
          <p:nvPr/>
        </p:nvSpPr>
        <p:spPr>
          <a:xfrm>
            <a:off x="5175445" y="5643253"/>
            <a:ext cx="2333972" cy="924674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Wait Query Reply</a:t>
            </a:r>
            <a:endParaRPr lang="en-US" sz="2800" b="1" dirty="0"/>
          </a:p>
        </p:txBody>
      </p:sp>
      <p:sp>
        <p:nvSpPr>
          <p:cNvPr id="71" name="TextBox 70"/>
          <p:cNvSpPr txBox="1"/>
          <p:nvPr/>
        </p:nvSpPr>
        <p:spPr>
          <a:xfrm rot="19559497">
            <a:off x="8574278" y="5515512"/>
            <a:ext cx="300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Query Reply Timeout == 1</a:t>
            </a:r>
            <a:endParaRPr lang="en-US" sz="2000" b="1" dirty="0"/>
          </a:p>
        </p:txBody>
      </p:sp>
      <p:sp>
        <p:nvSpPr>
          <p:cNvPr id="77" name="Rectangle 76"/>
          <p:cNvSpPr/>
          <p:nvPr/>
        </p:nvSpPr>
        <p:spPr>
          <a:xfrm>
            <a:off x="9240141" y="3209989"/>
            <a:ext cx="2330506" cy="924674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/>
              <a:t>Calc</a:t>
            </a:r>
            <a:r>
              <a:rPr lang="en-US" sz="2800" b="1" dirty="0" smtClean="0"/>
              <a:t> Cost </a:t>
            </a:r>
          </a:p>
          <a:p>
            <a:pPr algn="ctr"/>
            <a:r>
              <a:rPr lang="en-US" sz="2800" b="1" dirty="0" smtClean="0"/>
              <a:t>and Update</a:t>
            </a:r>
            <a:endParaRPr lang="en-US" sz="2800" b="1" dirty="0"/>
          </a:p>
        </p:txBody>
      </p:sp>
      <p:sp>
        <p:nvSpPr>
          <p:cNvPr id="101" name="Left Arrow 100"/>
          <p:cNvSpPr/>
          <p:nvPr/>
        </p:nvSpPr>
        <p:spPr>
          <a:xfrm rot="19977608">
            <a:off x="2182536" y="1874005"/>
            <a:ext cx="1972915" cy="715081"/>
          </a:xfrm>
          <a:prstGeom prst="lef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/>
          <p:cNvSpPr/>
          <p:nvPr/>
        </p:nvSpPr>
        <p:spPr>
          <a:xfrm rot="12817105">
            <a:off x="2408921" y="5083995"/>
            <a:ext cx="1972915" cy="715081"/>
          </a:xfrm>
          <a:prstGeom prst="lef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Left Arrow 102"/>
          <p:cNvSpPr/>
          <p:nvPr/>
        </p:nvSpPr>
        <p:spPr>
          <a:xfrm rot="8712713">
            <a:off x="8598943" y="5096325"/>
            <a:ext cx="1972915" cy="715081"/>
          </a:xfrm>
          <a:prstGeom prst="lef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Left Arrow 103"/>
          <p:cNvSpPr/>
          <p:nvPr/>
        </p:nvSpPr>
        <p:spPr>
          <a:xfrm rot="1565508">
            <a:off x="8118047" y="1779827"/>
            <a:ext cx="1972915" cy="715081"/>
          </a:xfrm>
          <a:prstGeom prst="lef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" name="Group 104"/>
          <p:cNvGrpSpPr/>
          <p:nvPr/>
        </p:nvGrpSpPr>
        <p:grpSpPr>
          <a:xfrm>
            <a:off x="4143122" y="2095928"/>
            <a:ext cx="4118461" cy="3066464"/>
            <a:chOff x="3990449" y="1607757"/>
            <a:chExt cx="8023773" cy="4799863"/>
          </a:xfrm>
        </p:grpSpPr>
        <p:sp>
          <p:nvSpPr>
            <p:cNvPr id="106" name="Rectangle 105"/>
            <p:cNvSpPr/>
            <p:nvPr/>
          </p:nvSpPr>
          <p:spPr>
            <a:xfrm>
              <a:off x="4138031" y="2148302"/>
              <a:ext cx="3724491" cy="6421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tint val="60000"/>
                    <a:lumMod val="104000"/>
                    <a:alpha val="48000"/>
                  </a:schemeClr>
                </a:gs>
                <a:gs pos="100000">
                  <a:schemeClr val="accent2">
                    <a:tint val="84000"/>
                    <a:alpha val="48000"/>
                  </a:schemeClr>
                </a:gs>
              </a:gsLst>
              <a:lin ang="5400000" scaled="0"/>
              <a:tileRect/>
            </a:gradFill>
            <a:ln w="28575" cmpd="sng"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/>
                <a:t>Source </a:t>
              </a:r>
              <a:r>
                <a:rPr lang="en-US" sz="1600" b="1" dirty="0" err="1" smtClean="0"/>
                <a:t>Addr</a:t>
              </a:r>
              <a:r>
                <a:rPr lang="en-US" sz="1600" b="1" dirty="0" smtClean="0"/>
                <a:t>.</a:t>
              </a:r>
              <a:endParaRPr lang="en-US" sz="1600" b="1" dirty="0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7858402" y="2145182"/>
              <a:ext cx="3724491" cy="642101"/>
            </a:xfrm>
            <a:prstGeom prst="rect">
              <a:avLst/>
            </a:prstGeom>
            <a:ln w="28575" cmpd="sng">
              <a:noFill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 smtClean="0"/>
                <a:t>Dest</a:t>
              </a:r>
              <a:r>
                <a:rPr lang="en-US" sz="1600" b="1" dirty="0" smtClean="0"/>
                <a:t>. </a:t>
              </a:r>
              <a:r>
                <a:rPr lang="en-US" sz="1600" b="1" dirty="0" err="1" smtClean="0"/>
                <a:t>Addr</a:t>
              </a:r>
              <a:r>
                <a:rPr lang="en-US" sz="1600" b="1" dirty="0" smtClean="0"/>
                <a:t>.</a:t>
              </a:r>
              <a:endParaRPr lang="en-US" sz="1600" b="1" dirty="0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4140464" y="2790062"/>
              <a:ext cx="1854118" cy="6421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/>
                <a:t>Protocol</a:t>
              </a:r>
              <a:endParaRPr lang="en-US" sz="1600" b="1" dirty="0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6000982" y="2793182"/>
              <a:ext cx="3724491" cy="6421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tint val="60000"/>
                    <a:lumMod val="104000"/>
                    <a:alpha val="50000"/>
                  </a:schemeClr>
                </a:gs>
                <a:gs pos="100000">
                  <a:schemeClr val="accent2">
                    <a:tint val="84000"/>
                    <a:alpha val="50000"/>
                  </a:schemeClr>
                </a:gs>
              </a:gsLst>
              <a:lin ang="5400000" scaled="0"/>
              <a:tileRect/>
            </a:gradFill>
            <a:ln w="28575" cmpd="sng"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/>
                <a:t>Size</a:t>
              </a:r>
              <a:endParaRPr lang="en-US" sz="1600" b="1" dirty="0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726889" y="2795582"/>
              <a:ext cx="1854118" cy="642101"/>
            </a:xfrm>
            <a:prstGeom prst="rect">
              <a:avLst/>
            </a:prstGeom>
            <a:ln w="28575" cmpd="sng">
              <a:noFill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/>
                <a:t>Port</a:t>
              </a:r>
              <a:endParaRPr lang="en-US" sz="1600" b="1" dirty="0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4143178" y="3459363"/>
              <a:ext cx="7439048" cy="642101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/>
                <a:t>Sequence</a:t>
              </a:r>
              <a:endParaRPr lang="en-US" sz="1600" b="1" dirty="0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4139789" y="4085342"/>
              <a:ext cx="1854118" cy="6421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tint val="60000"/>
                    <a:lumMod val="104000"/>
                    <a:alpha val="48000"/>
                  </a:schemeClr>
                </a:gs>
                <a:gs pos="100000">
                  <a:schemeClr val="accent2">
                    <a:tint val="84000"/>
                    <a:alpha val="48000"/>
                  </a:schemeClr>
                </a:gs>
              </a:gsLst>
              <a:lin ang="5400000" scaled="0"/>
              <a:tileRect/>
            </a:gradFill>
            <a:ln w="28575" cmpd="sng"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/>
                <a:t>Info</a:t>
              </a:r>
              <a:endParaRPr lang="en-US" sz="1600" b="1" dirty="0"/>
            </a:p>
          </p:txBody>
        </p:sp>
        <p:grpSp>
          <p:nvGrpSpPr>
            <p:cNvPr id="113" name="Group 112"/>
            <p:cNvGrpSpPr/>
            <p:nvPr/>
          </p:nvGrpSpPr>
          <p:grpSpPr>
            <a:xfrm>
              <a:off x="4141057" y="4108142"/>
              <a:ext cx="7450532" cy="2299478"/>
              <a:chOff x="4376464" y="4713742"/>
              <a:chExt cx="7450532" cy="2299478"/>
            </a:xfrm>
            <a:solidFill>
              <a:schemeClr val="accent3">
                <a:lumMod val="40000"/>
                <a:lumOff val="60000"/>
              </a:schemeClr>
            </a:solidFill>
          </p:grpSpPr>
          <p:sp>
            <p:nvSpPr>
              <p:cNvPr id="117" name="Rectangle 116"/>
              <p:cNvSpPr/>
              <p:nvPr/>
            </p:nvSpPr>
            <p:spPr>
              <a:xfrm>
                <a:off x="6254264" y="4713742"/>
                <a:ext cx="5572731" cy="64210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b="1" dirty="0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4376464" y="5349981"/>
                <a:ext cx="7450532" cy="166323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smtClean="0"/>
                  <a:t>Payload</a:t>
                </a:r>
                <a:endParaRPr lang="en-US" sz="1600" b="1" dirty="0"/>
              </a:p>
            </p:txBody>
          </p:sp>
        </p:grpSp>
        <p:sp>
          <p:nvSpPr>
            <p:cNvPr id="114" name="TextBox 113"/>
            <p:cNvSpPr txBox="1"/>
            <p:nvPr/>
          </p:nvSpPr>
          <p:spPr>
            <a:xfrm>
              <a:off x="3990449" y="1638065"/>
              <a:ext cx="663222" cy="5194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0</a:t>
              </a: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7585961" y="1635242"/>
              <a:ext cx="793560" cy="5194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/>
                <a:t>15</a:t>
              </a:r>
              <a:endParaRPr lang="en-US" sz="1600" b="1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1181471" y="1607757"/>
              <a:ext cx="832751" cy="5194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/>
                <a:t>31</a:t>
              </a:r>
              <a:endParaRPr lang="en-US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84795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3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3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8" grpId="0" animBg="1"/>
      <p:bldP spid="63" grpId="0"/>
      <p:bldP spid="66" grpId="0" animBg="1"/>
      <p:bldP spid="71" grpId="0"/>
      <p:bldP spid="77" grpId="0" animBg="1"/>
      <p:bldP spid="101" grpId="0" animBg="1"/>
      <p:bldP spid="102" grpId="0" animBg="1"/>
      <p:bldP spid="103" grpId="0" animBg="1"/>
      <p:bldP spid="10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sosceles Triangle 19"/>
          <p:cNvSpPr/>
          <p:nvPr/>
        </p:nvSpPr>
        <p:spPr>
          <a:xfrm rot="10800000">
            <a:off x="3839031" y="2996417"/>
            <a:ext cx="4179554" cy="1955410"/>
          </a:xfrm>
          <a:prstGeom prst="triangle">
            <a:avLst>
              <a:gd name="adj" fmla="val 50669"/>
            </a:avLst>
          </a:prstGeom>
          <a:noFill/>
          <a:ln w="38100">
            <a:solidFill>
              <a:schemeClr val="accent4">
                <a:lumMod val="7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609" y="2666876"/>
            <a:ext cx="668847" cy="6688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746" y="2666876"/>
            <a:ext cx="668847" cy="6688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115" y="4607132"/>
            <a:ext cx="668847" cy="6688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05" y="1661354"/>
            <a:ext cx="643216" cy="6432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3050" y="3847270"/>
            <a:ext cx="643216" cy="643216"/>
          </a:xfrm>
          <a:prstGeom prst="rect">
            <a:avLst/>
          </a:prstGeom>
        </p:spPr>
      </p:pic>
      <p:cxnSp>
        <p:nvCxnSpPr>
          <p:cNvPr id="22" name="Straight Connector 21"/>
          <p:cNvCxnSpPr>
            <a:stCxn id="4" idx="1"/>
            <a:endCxn id="7" idx="3"/>
          </p:cNvCxnSpPr>
          <p:nvPr/>
        </p:nvCxnSpPr>
        <p:spPr>
          <a:xfrm flipH="1" flipV="1">
            <a:off x="1665821" y="1982962"/>
            <a:ext cx="1838788" cy="1018338"/>
          </a:xfrm>
          <a:prstGeom prst="line">
            <a:avLst/>
          </a:prstGeom>
          <a:ln w="38100">
            <a:solidFill>
              <a:schemeClr val="accent4">
                <a:lumMod val="75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8353006" y="3122403"/>
            <a:ext cx="1838788" cy="1018338"/>
          </a:xfrm>
          <a:prstGeom prst="line">
            <a:avLst/>
          </a:prstGeom>
          <a:ln w="38100">
            <a:solidFill>
              <a:schemeClr val="accent4">
                <a:lumMod val="75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746" y="3035149"/>
            <a:ext cx="394505" cy="39450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951" y="2581586"/>
            <a:ext cx="394505" cy="39450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56661">
            <a:off x="4057825" y="2863244"/>
            <a:ext cx="396274" cy="39627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56661">
            <a:off x="5303155" y="4689181"/>
            <a:ext cx="396274" cy="396274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07444">
            <a:off x="5770074" y="4410092"/>
            <a:ext cx="396274" cy="39627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07444">
            <a:off x="7861301" y="3087531"/>
            <a:ext cx="396274" cy="396274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1217459" y="2353623"/>
            <a:ext cx="280524" cy="31325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0404396" y="4558726"/>
            <a:ext cx="280524" cy="31325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E</a:t>
            </a:r>
          </a:p>
        </p:txBody>
      </p: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339524"/>
              </p:ext>
            </p:extLst>
          </p:nvPr>
        </p:nvGraphicFramePr>
        <p:xfrm>
          <a:off x="1866422" y="3238070"/>
          <a:ext cx="16256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/>
                <a:gridCol w="812800"/>
              </a:tblGrid>
              <a:tr h="363499">
                <a:tc>
                  <a:txBody>
                    <a:bodyPr/>
                    <a:lstStyle/>
                    <a:p>
                      <a:r>
                        <a:rPr lang="en-US" dirty="0" smtClean="0"/>
                        <a:t>DEST.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6349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A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5606476"/>
              </p:ext>
            </p:extLst>
          </p:nvPr>
        </p:nvGraphicFramePr>
        <p:xfrm>
          <a:off x="8338527" y="1940586"/>
          <a:ext cx="16256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/>
                <a:gridCol w="812800"/>
              </a:tblGrid>
              <a:tr h="363499">
                <a:tc>
                  <a:txBody>
                    <a:bodyPr/>
                    <a:lstStyle/>
                    <a:p>
                      <a:r>
                        <a:rPr lang="en-US" dirty="0" smtClean="0"/>
                        <a:t>DEST.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6349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E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0559986"/>
              </p:ext>
            </p:extLst>
          </p:nvPr>
        </p:nvGraphicFramePr>
        <p:xfrm>
          <a:off x="5116007" y="5445496"/>
          <a:ext cx="16256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/>
                <a:gridCol w="812800"/>
              </a:tblGrid>
              <a:tr h="363499">
                <a:tc>
                  <a:txBody>
                    <a:bodyPr/>
                    <a:lstStyle/>
                    <a:p>
                      <a:r>
                        <a:rPr lang="en-US" dirty="0" smtClean="0"/>
                        <a:t>DEST.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6349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986045"/>
              </p:ext>
            </p:extLst>
          </p:nvPr>
        </p:nvGraphicFramePr>
        <p:xfrm>
          <a:off x="1853906" y="3253267"/>
          <a:ext cx="1650704" cy="11090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352"/>
                <a:gridCol w="825352"/>
              </a:tblGrid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A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E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0" name="Rectangle 39"/>
          <p:cNvSpPr/>
          <p:nvPr/>
        </p:nvSpPr>
        <p:spPr>
          <a:xfrm rot="1557405">
            <a:off x="2063794" y="2104515"/>
            <a:ext cx="91242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Cost=1</a:t>
            </a:r>
            <a:endParaRPr lang="en-US" sz="2000" b="0" cap="none" spc="0" dirty="0">
              <a:ln w="0"/>
              <a:solidFill>
                <a:schemeClr val="accent3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1" name="Rectangle 40"/>
          <p:cNvSpPr/>
          <p:nvPr/>
        </p:nvSpPr>
        <p:spPr>
          <a:xfrm rot="1557405">
            <a:off x="8834178" y="3308112"/>
            <a:ext cx="91242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Cost=1</a:t>
            </a:r>
            <a:endParaRPr lang="en-US" sz="2000" b="0" cap="none" spc="0" dirty="0">
              <a:ln w="0"/>
              <a:solidFill>
                <a:schemeClr val="accent3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641997" y="2672638"/>
            <a:ext cx="91242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Cost=1</a:t>
            </a:r>
            <a:endParaRPr lang="en-US" sz="2000" b="0" cap="none" spc="0" dirty="0">
              <a:ln w="0"/>
              <a:solidFill>
                <a:schemeClr val="accent3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Rectangle 42"/>
          <p:cNvSpPr/>
          <p:nvPr/>
        </p:nvSpPr>
        <p:spPr>
          <a:xfrm rot="2447730">
            <a:off x="4537010" y="3710718"/>
            <a:ext cx="91242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Cost=1</a:t>
            </a:r>
            <a:endParaRPr lang="en-US" sz="2000" b="0" cap="none" spc="0" dirty="0">
              <a:ln w="0"/>
              <a:solidFill>
                <a:schemeClr val="accent3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Rectangle 43"/>
          <p:cNvSpPr/>
          <p:nvPr/>
        </p:nvSpPr>
        <p:spPr>
          <a:xfrm rot="19093560">
            <a:off x="6295852" y="3789819"/>
            <a:ext cx="91242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Cost=1</a:t>
            </a:r>
            <a:endParaRPr lang="en-US" sz="2000" b="0" cap="none" spc="0" dirty="0">
              <a:ln w="0"/>
              <a:solidFill>
                <a:schemeClr val="accent3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476168"/>
              </p:ext>
            </p:extLst>
          </p:nvPr>
        </p:nvGraphicFramePr>
        <p:xfrm>
          <a:off x="5090903" y="5440254"/>
          <a:ext cx="1650704" cy="11090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352"/>
                <a:gridCol w="825352"/>
              </a:tblGrid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A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E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4939331"/>
              </p:ext>
            </p:extLst>
          </p:nvPr>
        </p:nvGraphicFramePr>
        <p:xfrm>
          <a:off x="8338527" y="1952368"/>
          <a:ext cx="1650704" cy="11090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352"/>
                <a:gridCol w="825352"/>
              </a:tblGrid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E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A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96" y="1055400"/>
            <a:ext cx="1007126" cy="60595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892" y="2812354"/>
            <a:ext cx="1005927" cy="609653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723" y="2652040"/>
            <a:ext cx="869999" cy="745713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56661">
            <a:off x="4053291" y="2863245"/>
            <a:ext cx="396274" cy="396274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56661">
            <a:off x="5298621" y="4689182"/>
            <a:ext cx="396274" cy="396274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07444">
            <a:off x="5765636" y="4415334"/>
            <a:ext cx="396274" cy="396274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07444">
            <a:off x="7856863" y="3092773"/>
            <a:ext cx="396274" cy="396274"/>
          </a:xfrm>
          <a:prstGeom prst="rect">
            <a:avLst/>
          </a:prstGeom>
        </p:spPr>
      </p:pic>
      <p:graphicFrame>
        <p:nvGraphicFramePr>
          <p:cNvPr id="59" name="Table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954982"/>
              </p:ext>
            </p:extLst>
          </p:nvPr>
        </p:nvGraphicFramePr>
        <p:xfrm>
          <a:off x="1852664" y="3242947"/>
          <a:ext cx="1650704" cy="11090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352"/>
                <a:gridCol w="825352"/>
              </a:tblGrid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A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E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0" name="Tab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715830"/>
              </p:ext>
            </p:extLst>
          </p:nvPr>
        </p:nvGraphicFramePr>
        <p:xfrm>
          <a:off x="8332473" y="1943761"/>
          <a:ext cx="1650704" cy="11090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352"/>
                <a:gridCol w="825352"/>
              </a:tblGrid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E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69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A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1" name="Picture 6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65" y="1045057"/>
            <a:ext cx="1007126" cy="605954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959" y="4294254"/>
            <a:ext cx="1005927" cy="609653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0654" y="2304570"/>
            <a:ext cx="1005927" cy="609653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068" y="2757633"/>
            <a:ext cx="1005927" cy="609653"/>
          </a:xfrm>
          <a:prstGeom prst="rect">
            <a:avLst/>
          </a:prstGeom>
        </p:spPr>
      </p:pic>
      <p:sp>
        <p:nvSpPr>
          <p:cNvPr id="64" name="Rectangle 63"/>
          <p:cNvSpPr/>
          <p:nvPr/>
        </p:nvSpPr>
        <p:spPr>
          <a:xfrm>
            <a:off x="117881" y="-97654"/>
            <a:ext cx="842730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How Dynamic Routing works ?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07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-0.2836 -0.00162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80" y="-9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6"/>
                                            </p:cond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59259E-6 L 0.28516 -0.00115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58" y="-69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8"/>
                                            </p:cond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0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3.7037E-6 L 0.12513 0.20856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0" y="1041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0"/>
                                            </p:cond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2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0 L -0.12513 -0.19468 " pathEditMode="relative" rAng="0" ptsTypes="AA">
                                      <p:cBhvr>
                                        <p:cTn id="6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63" y="-9745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2"/>
                                            </p:cond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4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7.40741E-7 L 0.12019 -0.20231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03" y="-1011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4"/>
                                            </p:cond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6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33333E-6 L -0.12578 0.20949 " pathEditMode="relative" rAng="0" ptsTypes="AA">
                                      <p:cBhvr>
                                        <p:cTn id="67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89" y="1046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6"/>
                                            </p:cond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.25 E" pathEditMode="relative" ptsTypes="">
                                      <p:cBhvr>
                                        <p:cTn id="81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0"/>
                                            </p:cond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22222E-6 L 0.25599 0.00393 " pathEditMode="relative" rAng="0" ptsTypes="AA">
                                      <p:cBhvr>
                                        <p:cTn id="8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99" y="185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5"/>
                                            </p:cond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000"/>
                            </p:stCondLst>
                            <p:childTnLst>
                              <p:par>
                                <p:cTn id="8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3.7037E-7 L 0.23659 0.17662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23" y="8819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0"/>
                                            </p:cond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6" presetClass="emph" presetSubtype="0" repeatCount="3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 tmFilter="0, 0; .2, .5; .8, .5; 1, 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9" dur="250" autoRev="1" fill="hold"/>
                                        <p:tgtEl>
                                          <p:spTgt spid="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3.7037E-6 L 0.12513 0.20856 " pathEditMode="relative" rAng="0" ptsTypes="AA">
                                      <p:cBhvr>
                                        <p:cTn id="105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0" y="1041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04"/>
                                            </p:cond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06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-0.12513 -0.19468 " pathEditMode="relative" rAng="0" ptsTypes="AA">
                                      <p:cBhvr>
                                        <p:cTn id="107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63" y="-9745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06"/>
                                            </p:cond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4.81481E-6 L 0.12019 -0.20232 " pathEditMode="relative" rAng="0" ptsTypes="AA">
                                      <p:cBhvr>
                                        <p:cTn id="113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03" y="-1011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2"/>
                                            </p:cond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4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11111E-6 L -0.12578 0.20949 " pathEditMode="relative" rAng="0" ptsTypes="AA">
                                      <p:cBhvr>
                                        <p:cTn id="115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89" y="1046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4"/>
                                            </p:cond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300"/>
                            </p:stCondLst>
                            <p:childTnLst>
                              <p:par>
                                <p:cTn id="1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22222E-6 L 0.39036 0.47547 " pathEditMode="relative" rAng="0" ptsTypes="AA">
                                      <p:cBhvr>
                                        <p:cTn id="132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79" y="24815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1"/>
                                            </p:cond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2000"/>
                            </p:stCondLst>
                            <p:childTnLst>
                              <p:par>
                                <p:cTn id="1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85185E-6 L 0.14584 -0.28796 " pathEditMode="relative" rAng="0" ptsTypes="AA">
                                      <p:cBhvr>
                                        <p:cTn id="137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92" y="-14398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6"/>
                                            </p:cond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4000"/>
                            </p:stCondLst>
                            <p:childTnLst>
                              <p:par>
                                <p:cTn id="1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44444E-6 L 0.24127 0.19838 " pathEditMode="relative" rAng="0" ptsTypes="AA">
                                      <p:cBhvr>
                                        <p:cTn id="142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57" y="990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41"/>
                                            </p:cond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2" grpId="0" animBg="1"/>
      <p:bldP spid="33" grpId="0" animBg="1"/>
      <p:bldP spid="40" grpId="0"/>
      <p:bldP spid="41" grpId="0"/>
      <p:bldP spid="42" grpId="0"/>
      <p:bldP spid="43" grpId="0"/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05559" y="-97654"/>
            <a:ext cx="7497079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Need fast packet sniffing</a:t>
            </a:r>
            <a:r>
              <a:rPr lang="is-I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292065" y="1023305"/>
            <a:ext cx="545212" cy="3489107"/>
            <a:chOff x="1292065" y="1023305"/>
            <a:chExt cx="545212" cy="3489107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1824947" y="1023306"/>
              <a:ext cx="12330" cy="3489104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90879" y="2506249"/>
              <a:ext cx="34891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User Land</a:t>
              </a:r>
              <a:endParaRPr lang="en-US" sz="2800" b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090962" y="1023305"/>
            <a:ext cx="557541" cy="3493557"/>
            <a:chOff x="10053969" y="1023305"/>
            <a:chExt cx="557541" cy="3493557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10053969" y="1027758"/>
              <a:ext cx="12330" cy="3489104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8605348" y="2506247"/>
              <a:ext cx="3489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Network Interface</a:t>
              </a:r>
              <a:endParaRPr lang="en-US" sz="2800" b="1" dirty="0"/>
            </a:p>
          </p:txBody>
        </p:sp>
      </p:grpSp>
      <p:cxnSp>
        <p:nvCxnSpPr>
          <p:cNvPr id="14" name="Straight Arrow Connector 13"/>
          <p:cNvCxnSpPr>
            <a:stCxn id="10" idx="0"/>
            <a:endCxn id="8" idx="3"/>
          </p:cNvCxnSpPr>
          <p:nvPr/>
        </p:nvCxnSpPr>
        <p:spPr>
          <a:xfrm flipH="1" flipV="1">
            <a:off x="9112406" y="2764742"/>
            <a:ext cx="1012877" cy="3115"/>
          </a:xfrm>
          <a:prstGeom prst="straightConnector1">
            <a:avLst/>
          </a:prstGeom>
          <a:ln w="57150" cmpd="sng"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7" idx="2"/>
          </p:cNvCxnSpPr>
          <p:nvPr/>
        </p:nvCxnSpPr>
        <p:spPr>
          <a:xfrm flipH="1">
            <a:off x="1815285" y="2761693"/>
            <a:ext cx="1440025" cy="6166"/>
          </a:xfrm>
          <a:prstGeom prst="straightConnector1">
            <a:avLst/>
          </a:prstGeom>
          <a:ln w="57150" cmpd="sng"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978098" y="1621196"/>
            <a:ext cx="6134308" cy="2287092"/>
            <a:chOff x="2978098" y="1621196"/>
            <a:chExt cx="6134308" cy="2287092"/>
          </a:xfrm>
        </p:grpSpPr>
        <p:sp>
          <p:nvSpPr>
            <p:cNvPr id="8" name="Can 7"/>
            <p:cNvSpPr/>
            <p:nvPr/>
          </p:nvSpPr>
          <p:spPr>
            <a:xfrm rot="16200000">
              <a:off x="4901706" y="-302412"/>
              <a:ext cx="2287092" cy="6134308"/>
            </a:xfrm>
            <a:prstGeom prst="can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254100" y="1763045"/>
              <a:ext cx="41061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Kernel Network Stack?</a:t>
              </a:r>
              <a:endParaRPr lang="en-US" sz="2800" b="1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081468" y="2293192"/>
            <a:ext cx="45623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System Call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Large Header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Layers </a:t>
            </a:r>
            <a:endParaRPr lang="en-US" sz="2800" dirty="0"/>
          </a:p>
        </p:txBody>
      </p:sp>
      <p:sp>
        <p:nvSpPr>
          <p:cNvPr id="25" name="TextBox 24"/>
          <p:cNvSpPr txBox="1"/>
          <p:nvPr/>
        </p:nvSpPr>
        <p:spPr>
          <a:xfrm rot="20113652">
            <a:off x="3217316" y="2018840"/>
            <a:ext cx="5284262" cy="144655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accent4"/>
                </a:solidFill>
              </a:rPr>
              <a:t>Rejected</a:t>
            </a:r>
          </a:p>
        </p:txBody>
      </p:sp>
    </p:spTree>
    <p:extLst>
      <p:ext uri="{BB962C8B-B14F-4D97-AF65-F5344CB8AC3E}">
        <p14:creationId xmlns:p14="http://schemas.microsoft.com/office/powerpoint/2010/main" val="496697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92065" y="1023305"/>
            <a:ext cx="545212" cy="3489107"/>
            <a:chOff x="1292065" y="1023305"/>
            <a:chExt cx="545212" cy="3489107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1824947" y="1023306"/>
              <a:ext cx="12330" cy="3489104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90879" y="2506249"/>
              <a:ext cx="34891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User Land</a:t>
              </a:r>
              <a:endParaRPr lang="en-US" sz="2800" b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090962" y="1023305"/>
            <a:ext cx="557541" cy="3493557"/>
            <a:chOff x="10053969" y="1023305"/>
            <a:chExt cx="557541" cy="3493557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10053969" y="1027758"/>
              <a:ext cx="12330" cy="3489104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8605348" y="2506247"/>
              <a:ext cx="3489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Network Interface</a:t>
              </a:r>
              <a:endParaRPr lang="en-US" sz="2800" b="1" dirty="0"/>
            </a:p>
          </p:txBody>
        </p:sp>
      </p:grpSp>
      <p:cxnSp>
        <p:nvCxnSpPr>
          <p:cNvPr id="14" name="Straight Arrow Connector 13"/>
          <p:cNvCxnSpPr>
            <a:stCxn id="10" idx="0"/>
            <a:endCxn id="2" idx="3"/>
          </p:cNvCxnSpPr>
          <p:nvPr/>
        </p:nvCxnSpPr>
        <p:spPr>
          <a:xfrm flipH="1">
            <a:off x="7632716" y="2767857"/>
            <a:ext cx="2492567" cy="6165"/>
          </a:xfrm>
          <a:prstGeom prst="straightConnector1">
            <a:avLst/>
          </a:prstGeom>
          <a:ln w="57150" cmpd="sng"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1"/>
            <a:endCxn id="7" idx="2"/>
          </p:cNvCxnSpPr>
          <p:nvPr/>
        </p:nvCxnSpPr>
        <p:spPr>
          <a:xfrm flipH="1" flipV="1">
            <a:off x="1815285" y="2767859"/>
            <a:ext cx="2352498" cy="6163"/>
          </a:xfrm>
          <a:prstGeom prst="straightConnector1">
            <a:avLst/>
          </a:prstGeom>
          <a:ln w="57150" cmpd="sng"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4167783" y="1689071"/>
            <a:ext cx="3464933" cy="2169902"/>
            <a:chOff x="4167783" y="1689071"/>
            <a:chExt cx="3464933" cy="2169902"/>
          </a:xfrm>
        </p:grpSpPr>
        <p:sp>
          <p:nvSpPr>
            <p:cNvPr id="2" name="Rectangle 1"/>
            <p:cNvSpPr/>
            <p:nvPr/>
          </p:nvSpPr>
          <p:spPr>
            <a:xfrm>
              <a:off x="4167783" y="1689071"/>
              <a:ext cx="3464933" cy="2169902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180115" y="1726058"/>
              <a:ext cx="344027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RAW Socket with </a:t>
              </a:r>
            </a:p>
            <a:p>
              <a:pPr algn="ctr"/>
              <a:r>
                <a:rPr lang="en-US" sz="2800" b="1" dirty="0" smtClean="0"/>
                <a:t>PF_PACKET</a:t>
              </a:r>
              <a:endParaRPr lang="en-US" sz="2800" b="1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204777" y="2774022"/>
            <a:ext cx="31443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System Call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Limited Buffer</a:t>
            </a:r>
            <a:endParaRPr lang="en-US" sz="2800" dirty="0"/>
          </a:p>
        </p:txBody>
      </p:sp>
      <p:sp>
        <p:nvSpPr>
          <p:cNvPr id="25" name="TextBox 24"/>
          <p:cNvSpPr txBox="1"/>
          <p:nvPr/>
        </p:nvSpPr>
        <p:spPr>
          <a:xfrm rot="20113652">
            <a:off x="3217316" y="2018840"/>
            <a:ext cx="5284262" cy="144655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accent4"/>
                </a:solidFill>
              </a:rPr>
              <a:t>Rejected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05559" y="-97654"/>
            <a:ext cx="7497079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Need fast packet sniffing</a:t>
            </a:r>
            <a:r>
              <a:rPr lang="is-I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500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92065" y="1023305"/>
            <a:ext cx="545212" cy="3489107"/>
            <a:chOff x="1292065" y="1023305"/>
            <a:chExt cx="545212" cy="3489107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1824947" y="1023306"/>
              <a:ext cx="12330" cy="3489104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90879" y="2506249"/>
              <a:ext cx="34891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User Land</a:t>
              </a:r>
              <a:endParaRPr lang="en-US" sz="2800" b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090962" y="1023305"/>
            <a:ext cx="557541" cy="3493557"/>
            <a:chOff x="10053969" y="1023305"/>
            <a:chExt cx="557541" cy="3493557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10053969" y="1027758"/>
              <a:ext cx="12330" cy="3489104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8605348" y="2506247"/>
              <a:ext cx="34891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Network Interface</a:t>
              </a:r>
              <a:endParaRPr lang="en-US" sz="2800" b="1" dirty="0"/>
            </a:p>
          </p:txBody>
        </p:sp>
      </p:grpSp>
      <p:cxnSp>
        <p:nvCxnSpPr>
          <p:cNvPr id="14" name="Straight Arrow Connector 13"/>
          <p:cNvCxnSpPr>
            <a:stCxn id="10" idx="0"/>
            <a:endCxn id="5" idx="6"/>
          </p:cNvCxnSpPr>
          <p:nvPr/>
        </p:nvCxnSpPr>
        <p:spPr>
          <a:xfrm flipH="1" flipV="1">
            <a:off x="7620385" y="2749616"/>
            <a:ext cx="2504898" cy="18241"/>
          </a:xfrm>
          <a:prstGeom prst="straightConnector1">
            <a:avLst/>
          </a:prstGeom>
          <a:ln w="57150" cmpd="sng"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2"/>
            <a:endCxn id="7" idx="2"/>
          </p:cNvCxnSpPr>
          <p:nvPr/>
        </p:nvCxnSpPr>
        <p:spPr>
          <a:xfrm flipH="1">
            <a:off x="1815285" y="2749616"/>
            <a:ext cx="2229191" cy="18243"/>
          </a:xfrm>
          <a:prstGeom prst="straightConnector1">
            <a:avLst/>
          </a:prstGeom>
          <a:ln w="57150" cmpd="sng"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044476" y="961661"/>
            <a:ext cx="3575909" cy="3575909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130794" y="1417833"/>
            <a:ext cx="34402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Raw Socket with PF_RING</a:t>
            </a:r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4167783" y="2268533"/>
            <a:ext cx="352658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MMAP to user space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No System Call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Configurable ring buffer</a:t>
            </a:r>
            <a:endParaRPr lang="en-US" sz="2800" dirty="0"/>
          </a:p>
        </p:txBody>
      </p:sp>
      <p:sp>
        <p:nvSpPr>
          <p:cNvPr id="19" name="TextBox 18"/>
          <p:cNvSpPr txBox="1"/>
          <p:nvPr/>
        </p:nvSpPr>
        <p:spPr>
          <a:xfrm>
            <a:off x="4122896" y="1656536"/>
            <a:ext cx="3440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PCAP</a:t>
            </a:r>
            <a:endParaRPr lang="en-US" sz="2800" b="1" dirty="0"/>
          </a:p>
        </p:txBody>
      </p:sp>
      <p:sp>
        <p:nvSpPr>
          <p:cNvPr id="20" name="Rectangle 19"/>
          <p:cNvSpPr/>
          <p:nvPr/>
        </p:nvSpPr>
        <p:spPr>
          <a:xfrm>
            <a:off x="505559" y="-97654"/>
            <a:ext cx="7497079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Need fast packet sniffing</a:t>
            </a:r>
            <a:r>
              <a:rPr lang="is-I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rot="20113652">
            <a:off x="3217316" y="2018840"/>
            <a:ext cx="5284262" cy="144655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solidFill>
                  <a:srgbClr val="008000"/>
                </a:solidFill>
              </a:rPr>
              <a:t>Approved</a:t>
            </a:r>
            <a:endParaRPr lang="en-US" sz="8800" b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45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1" grpId="0"/>
      <p:bldP spid="21" grpId="1"/>
      <p:bldP spid="22" grpId="0" build="p"/>
      <p:bldP spid="19" grpId="0"/>
      <p:bldP spid="1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18667" y="-97654"/>
            <a:ext cx="182574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PCAP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Chart 5"/>
          <p:cNvGraphicFramePr/>
          <p:nvPr>
            <p:extLst/>
          </p:nvPr>
        </p:nvGraphicFramePr>
        <p:xfrm>
          <a:off x="123308" y="4960840"/>
          <a:ext cx="11948468" cy="1795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122095" y="818298"/>
          <a:ext cx="9839916" cy="393192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459979"/>
                <a:gridCol w="2459979"/>
                <a:gridCol w="2459979"/>
                <a:gridCol w="245997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Packet Size (Bytes)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Raw Socket with PF_PACKET</a:t>
                      </a:r>
                    </a:p>
                    <a:p>
                      <a:pPr algn="ctr"/>
                      <a:r>
                        <a:rPr lang="en-US" sz="2400" dirty="0" smtClean="0"/>
                        <a:t>(Mbps)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PCAP</a:t>
                      </a:r>
                    </a:p>
                    <a:p>
                      <a:pPr algn="ctr"/>
                      <a:r>
                        <a:rPr lang="en-US" sz="2400" dirty="0" smtClean="0"/>
                        <a:t>(Mbps)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Improvement</a:t>
                      </a:r>
                    </a:p>
                    <a:p>
                      <a:pPr algn="ctr"/>
                      <a:r>
                        <a:rPr lang="en-US" sz="2400" dirty="0" smtClean="0"/>
                        <a:t>(%)</a:t>
                      </a:r>
                      <a:endParaRPr lang="en-US" sz="2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64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6.81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7.97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17.03</a:t>
                      </a:r>
                      <a:endParaRPr lang="en-US" sz="24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128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95.95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99.30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3.49</a:t>
                      </a:r>
                      <a:endParaRPr lang="en-US" sz="24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256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173.68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274.10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57.82</a:t>
                      </a:r>
                      <a:endParaRPr lang="en-US" sz="24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512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327.57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393.53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20.14</a:t>
                      </a:r>
                      <a:endParaRPr lang="en-US" sz="24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1024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483.48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576.25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19.19</a:t>
                      </a:r>
                      <a:endParaRPr lang="en-US" sz="24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1514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885.65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984.43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11.15</a:t>
                      </a:r>
                      <a:endParaRPr lang="en-US" sz="2400" b="1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3451600" y="4928482"/>
            <a:ext cx="5284262" cy="144655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solidFill>
                  <a:srgbClr val="008000"/>
                </a:solidFill>
              </a:rPr>
              <a:t>954 Mbps</a:t>
            </a:r>
            <a:endParaRPr lang="en-US" sz="8800" b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08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Chart bld="series"/>
        </p:bldSub>
      </p:bldGraphic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418" y="2793853"/>
            <a:ext cx="1185882" cy="129447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761" y="1434279"/>
            <a:ext cx="1485567" cy="15665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036" y="1311651"/>
            <a:ext cx="1693057" cy="239583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360" y="1456083"/>
            <a:ext cx="1487553" cy="156839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392" y="4001995"/>
            <a:ext cx="4432383" cy="277762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518" y="4303783"/>
            <a:ext cx="1487553" cy="15683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35" y="941705"/>
            <a:ext cx="1478021" cy="19713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5525" y="837170"/>
            <a:ext cx="1556398" cy="20758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733" y="1144043"/>
            <a:ext cx="738676" cy="738676"/>
          </a:xfrm>
          <a:prstGeom prst="rect">
            <a:avLst/>
          </a:prstGeom>
        </p:spPr>
      </p:pic>
      <p:sp>
        <p:nvSpPr>
          <p:cNvPr id="25" name="Oval Callout 24"/>
          <p:cNvSpPr/>
          <p:nvPr/>
        </p:nvSpPr>
        <p:spPr>
          <a:xfrm>
            <a:off x="4572000" y="941705"/>
            <a:ext cx="1985554" cy="821781"/>
          </a:xfrm>
          <a:prstGeom prst="wedgeEllipseCallout">
            <a:avLst>
              <a:gd name="adj1" fmla="val -54386"/>
              <a:gd name="adj2" fmla="val 56142"/>
            </a:avLst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4728651" y="1073492"/>
            <a:ext cx="167225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Encrypting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9" y="3938204"/>
            <a:ext cx="2647619" cy="273333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288" y="4150710"/>
            <a:ext cx="1485567" cy="1566598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1169368" y="-97654"/>
            <a:ext cx="6324295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r>
              <a:rPr lang="en-US" sz="22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(Thanksgiving theme)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786" y="3945598"/>
            <a:ext cx="2647619" cy="27333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357" y="5574762"/>
            <a:ext cx="1962967" cy="1104169"/>
          </a:xfrm>
          <a:prstGeom prst="rect">
            <a:avLst/>
          </a:prstGeom>
        </p:spPr>
      </p:pic>
      <p:sp>
        <p:nvSpPr>
          <p:cNvPr id="22" name="Oval Callout 21"/>
          <p:cNvSpPr/>
          <p:nvPr/>
        </p:nvSpPr>
        <p:spPr>
          <a:xfrm>
            <a:off x="7384479" y="177421"/>
            <a:ext cx="2181862" cy="930940"/>
          </a:xfrm>
          <a:prstGeom prst="wedgeEllipseCallout">
            <a:avLst>
              <a:gd name="adj1" fmla="val -5119"/>
              <a:gd name="adj2" fmla="val 81678"/>
            </a:avLst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00545" y="350162"/>
            <a:ext cx="221086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Where did this box </a:t>
            </a:r>
          </a:p>
          <a:p>
            <a:pPr algn="ctr"/>
            <a:r>
              <a:rPr lang="en-US" sz="2000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come from ???</a:t>
            </a:r>
            <a:endParaRPr lang="en-US" sz="2000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380466" y="365606"/>
            <a:ext cx="22717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What is there inside</a:t>
            </a:r>
          </a:p>
          <a:p>
            <a:pPr algn="ctr"/>
            <a:r>
              <a:rPr lang="en-US" sz="2000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the box ???</a:t>
            </a:r>
            <a:endParaRPr lang="en-US" sz="2000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0" name="Oval Callout 29"/>
          <p:cNvSpPr/>
          <p:nvPr/>
        </p:nvSpPr>
        <p:spPr>
          <a:xfrm>
            <a:off x="5291996" y="797134"/>
            <a:ext cx="1753150" cy="745242"/>
          </a:xfrm>
          <a:prstGeom prst="wedgeEllipseCallout">
            <a:avLst>
              <a:gd name="adj1" fmla="val 38896"/>
              <a:gd name="adj2" fmla="val 60826"/>
            </a:avLst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353791" y="903663"/>
            <a:ext cx="166103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Decrypting</a:t>
            </a:r>
            <a:endParaRPr lang="en-US" sz="2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532" y="2006673"/>
            <a:ext cx="737680" cy="743776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 rot="1960727">
            <a:off x="9067490" y="1227415"/>
            <a:ext cx="342307" cy="31204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>
                  <a:solidFill>
                    <a:schemeClr val="accent5">
                      <a:lumMod val="75000"/>
                    </a:schemeClr>
                  </a:solidFill>
                </a:ln>
              </a:rPr>
              <a:t>?</a:t>
            </a:r>
            <a:endParaRPr lang="en-US" dirty="0">
              <a:ln>
                <a:solidFill>
                  <a:schemeClr val="accent5">
                    <a:lumMod val="75000"/>
                  </a:schemeClr>
                </a:solidFill>
              </a:ln>
            </a:endParaRPr>
          </a:p>
        </p:txBody>
      </p:sp>
      <p:sp>
        <p:nvSpPr>
          <p:cNvPr id="33" name="Oval 32"/>
          <p:cNvSpPr/>
          <p:nvPr/>
        </p:nvSpPr>
        <p:spPr>
          <a:xfrm rot="1960727">
            <a:off x="9296428" y="752760"/>
            <a:ext cx="425329" cy="431823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>
                  <a:solidFill>
                    <a:schemeClr val="accent5">
                      <a:lumMod val="75000"/>
                    </a:schemeClr>
                  </a:solidFill>
                </a:ln>
              </a:rPr>
              <a:t>?</a:t>
            </a:r>
            <a:endParaRPr lang="en-US" sz="2400" dirty="0">
              <a:ln>
                <a:solidFill>
                  <a:schemeClr val="accent5">
                    <a:lumMod val="75000"/>
                  </a:schemeClr>
                </a:solidFill>
              </a:ln>
            </a:endParaRPr>
          </a:p>
        </p:txBody>
      </p:sp>
      <p:sp>
        <p:nvSpPr>
          <p:cNvPr id="35" name="Oval 34"/>
          <p:cNvSpPr/>
          <p:nvPr/>
        </p:nvSpPr>
        <p:spPr>
          <a:xfrm rot="21123228">
            <a:off x="8648872" y="968510"/>
            <a:ext cx="342307" cy="31204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>
                  <a:solidFill>
                    <a:schemeClr val="accent5">
                      <a:lumMod val="75000"/>
                    </a:schemeClr>
                  </a:solidFill>
                </a:ln>
              </a:rPr>
              <a:t>?</a:t>
            </a:r>
            <a:endParaRPr lang="en-US" dirty="0">
              <a:ln>
                <a:solidFill>
                  <a:schemeClr val="accent5">
                    <a:lumMod val="75000"/>
                  </a:schemeClr>
                </a:solidFill>
              </a:ln>
            </a:endParaRPr>
          </a:p>
        </p:txBody>
      </p:sp>
      <p:sp>
        <p:nvSpPr>
          <p:cNvPr id="36" name="Oval 35"/>
          <p:cNvSpPr/>
          <p:nvPr/>
        </p:nvSpPr>
        <p:spPr>
          <a:xfrm rot="21425221">
            <a:off x="8613870" y="411854"/>
            <a:ext cx="425329" cy="431823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>
                  <a:solidFill>
                    <a:schemeClr val="accent5">
                      <a:lumMod val="75000"/>
                    </a:schemeClr>
                  </a:solidFill>
                </a:ln>
              </a:rPr>
              <a:t>?</a:t>
            </a:r>
            <a:endParaRPr lang="en-US" sz="2400" dirty="0">
              <a:ln>
                <a:solidFill>
                  <a:schemeClr val="accent5">
                    <a:lumMod val="75000"/>
                  </a:schemeClr>
                </a:solidFill>
              </a:ln>
            </a:endParaRPr>
          </a:p>
        </p:txBody>
      </p:sp>
      <p:sp>
        <p:nvSpPr>
          <p:cNvPr id="37" name="Oval 36"/>
          <p:cNvSpPr/>
          <p:nvPr/>
        </p:nvSpPr>
        <p:spPr>
          <a:xfrm rot="19781739">
            <a:off x="8159820" y="972740"/>
            <a:ext cx="342307" cy="31204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>
                  <a:solidFill>
                    <a:schemeClr val="accent5">
                      <a:lumMod val="75000"/>
                    </a:schemeClr>
                  </a:solidFill>
                </a:ln>
              </a:rPr>
              <a:t>?</a:t>
            </a:r>
            <a:endParaRPr lang="en-US" dirty="0">
              <a:ln>
                <a:solidFill>
                  <a:schemeClr val="accent5">
                    <a:lumMod val="75000"/>
                  </a:schemeClr>
                </a:solidFill>
              </a:ln>
            </a:endParaRPr>
          </a:p>
        </p:txBody>
      </p:sp>
      <p:sp>
        <p:nvSpPr>
          <p:cNvPr id="38" name="Oval 37"/>
          <p:cNvSpPr/>
          <p:nvPr/>
        </p:nvSpPr>
        <p:spPr>
          <a:xfrm rot="19781739">
            <a:off x="7923283" y="456202"/>
            <a:ext cx="425329" cy="431823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>
                  <a:solidFill>
                    <a:schemeClr val="accent5">
                      <a:lumMod val="75000"/>
                    </a:schemeClr>
                  </a:solidFill>
                </a:ln>
              </a:rPr>
              <a:t>?</a:t>
            </a:r>
            <a:endParaRPr lang="en-US" sz="2400" dirty="0">
              <a:ln>
                <a:solidFill>
                  <a:schemeClr val="accent5">
                    <a:lumMod val="75000"/>
                  </a:schemeClr>
                </a:solidFill>
              </a:ln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380" y="1365328"/>
            <a:ext cx="4432698" cy="277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88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85185E-6 L -1.66667E-6 0.4988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2298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44444E-6 L -0.00573 -0.39513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197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26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50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0" dur="3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7037E-7 L 4.79167E-6 0.00023 C -0.00287 0.00556 -0.0056 0.01157 -0.0086 0.01713 C -0.01094 0.02107 -0.01381 0.02431 -0.01615 0.02847 C -0.0181 0.03194 -0.01967 0.03611 -0.02149 0.03982 C -0.02318 0.04329 -0.02527 0.04583 -0.02683 0.04931 C -0.03998 0.07732 -0.025 0.04815 -0.03646 0.07593 C -0.04102 0.08704 -0.04362 0.08912 -0.04714 0.09884 C -0.0487 0.10324 -0.04987 0.10787 -0.05144 0.11227 C -0.05847 0.13194 -0.05079 0.10648 -0.05795 0.1294 C -0.05873 0.13194 -0.05912 0.13449 -0.06003 0.13704 C -0.06133 0.14028 -0.06316 0.14306 -0.06433 0.14653 C -0.06576 0.15069 -0.06615 0.15556 -0.06758 0.15972 C -0.0711 0.17014 -0.07566 0.17986 -0.0793 0.19028 C -0.08112 0.19537 -0.08334 0.2 -0.08464 0.20556 C -0.08959 0.22477 -0.08985 0.22801 -0.09649 0.2456 C -0.09844 0.25069 -0.10131 0.25509 -0.10287 0.26065 L -0.10821 0.27986 C -0.10925 0.28357 -0.11003 0.28773 -0.11146 0.2912 C -0.1125 0.29375 -0.11381 0.29607 -0.11472 0.29884 C -0.12865 0.34236 -0.11928 0.31921 -0.12748 0.33889 C -0.12826 0.34259 -0.12982 0.35139 -0.13073 0.35394 C -0.13152 0.35625 -0.13295 0.35764 -0.13399 0.35972 C -0.13542 0.36273 -0.13685 0.36597 -0.13829 0.36921 C -0.13855 0.37107 -0.13855 0.37338 -0.13933 0.375 C -0.14284 0.38287 -0.14245 0.37546 -0.14245 0.38079 " pathEditMode="relative" rAng="0" ptsTypes="AAAAAAAAAAAAAAAAAAAAAAAAAA">
                                      <p:cBhvr>
                                        <p:cTn id="3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35" y="19028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6"/>
                                            </p:cond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9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9000"/>
                            </p:stCondLst>
                            <p:childTnLst>
                              <p:par>
                                <p:cTn id="4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0.66224 -0.00556 " pathEditMode="relative" rAng="0" ptsTypes="AA">
                                      <p:cBhvr>
                                        <p:cTn id="47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112" y="-278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300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300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0"/>
                            </p:stCondLst>
                            <p:childTnLst>
                              <p:par>
                                <p:cTn id="57" presetID="5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85185E-6 L -0.25169 -0.42199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91" y="-2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0"/>
                            </p:stCondLst>
                            <p:childTnLst>
                              <p:par>
                                <p:cTn id="70" presetID="1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7000"/>
                            </p:stCondLst>
                            <p:childTnLst>
                              <p:par>
                                <p:cTn id="75" presetID="1" presetClass="exit" presetSubtype="0" fill="hold" grpId="1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1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8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1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2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4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7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8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0" dur="25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3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15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500"/>
                            </p:stCondLst>
                            <p:childTnLst>
                              <p:par>
                                <p:cTn id="1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3" presetID="26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10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5" dur="50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6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37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4500"/>
                            </p:stCondLst>
                            <p:childTnLst>
                              <p:par>
                                <p:cTn id="14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500"/>
                            </p:stCondLst>
                            <p:childTnLst>
                              <p:par>
                                <p:cTn id="15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7.40741E-7 L 6.25E-7 -7.40741E-7 C 0.00026 -0.02477 0.00039 -0.04931 0.00104 -0.07384 C 0.00117 -0.07755 0.00273 -0.0838 0.00325 -0.08773 C 0.00638 -0.10718 0.00104 -0.08102 0.00885 -0.11551 C 0.00963 -0.11875 0.01002 -0.12245 0.01107 -0.12546 C 0.01185 -0.12755 0.01276 -0.1294 0.01341 -0.13148 C 0.01419 -0.13403 0.01497 -0.13681 0.01562 -0.13935 C 0.0164 -0.14259 0.01679 -0.1463 0.01784 -0.14931 C 0.01875 -0.15185 0.02031 -0.15301 0.02122 -0.15532 C 0.02213 -0.15764 0.02278 -0.16065 0.02344 -0.16319 C 0.02435 -0.16713 0.02435 -0.17176 0.02565 -0.17523 C 0.02643 -0.17731 0.02721 -0.17917 0.02786 -0.18125 C 0.02877 -0.1838 0.02916 -0.18681 0.03021 -0.18912 C 0.03112 -0.19144 0.03255 -0.19306 0.03346 -0.19514 C 0.03476 -0.19769 0.03541 -0.20093 0.03685 -0.20301 C 0.03815 -0.20509 0.03997 -0.20556 0.0414 -0.20718 C 0.04362 -0.20949 0.04557 -0.21343 0.04804 -0.21505 L 0.05482 -0.21898 C 0.05586 -0.22037 0.0569 -0.22245 0.0582 -0.22292 C 0.06146 -0.22454 0.06484 -0.22431 0.06823 -0.225 C 0.07083 -0.22546 0.07344 -0.22639 0.07604 -0.22685 L 0.14101 -0.225 C 0.14596 -0.22477 0.14323 -0.22199 0.14661 -0.21713 C 0.14791 -0.21505 0.14974 -0.21481 0.15104 -0.21296 C 0.1539 -0.2088 0.15586 -0.20278 0.15885 -0.19907 C 0.16484 -0.1919 0.16133 -0.19676 0.16901 -0.1831 L 0.17239 -0.17731 C 0.17344 -0.17523 0.17487 -0.17361 0.17565 -0.1713 C 0.18125 -0.15648 0.17409 -0.17454 0.18125 -0.15926 C 0.18594 -0.14931 0.18073 -0.15671 0.18685 -0.14931 C 0.18867 -0.14005 0.18789 -0.14236 0.19245 -0.13148 C 0.19362 -0.1287 0.19492 -0.12639 0.19583 -0.12338 C 0.19687 -0.12037 0.19726 -0.1169 0.19804 -0.11343 C 0.19948 -0.1081 0.20104 -0.10301 0.2026 -0.09769 C 0.20325 -0.09491 0.20429 -0.09236 0.20482 -0.08958 L 0.20586 -0.0838 C 0.20625 -0.07894 0.20651 -0.07431 0.20703 -0.06968 C 0.20768 -0.06389 0.20898 -0.06157 0.21041 -0.05579 C 0.21081 -0.05394 0.2112 -0.05185 0.21146 -0.04977 C 0.21185 -0.04514 0.21198 -0.04051 0.21263 -0.03588 C 0.21536 -0.01806 0.21484 -0.03634 0.21484 -0.02199 " pathEditMode="relative" ptsTypes="AAAAAAAAAAAAAAAAAAAAAAAAAAAAAAAAAAAAAAAAAA">
                                      <p:cBhvr>
                                        <p:cTn id="152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6" grpId="0"/>
      <p:bldP spid="26" grpId="1"/>
      <p:bldP spid="26" grpId="2"/>
      <p:bldP spid="22" grpId="0" animBg="1"/>
      <p:bldP spid="22" grpId="1" animBg="1"/>
      <p:bldP spid="24" grpId="0"/>
      <p:bldP spid="24" grpId="1"/>
      <p:bldP spid="28" grpId="0"/>
      <p:bldP spid="28" grpId="1"/>
      <p:bldP spid="30" grpId="0" animBg="1"/>
      <p:bldP spid="30" grpId="1" animBg="1"/>
      <p:bldP spid="31" grpId="0"/>
      <p:bldP spid="31" grpId="1"/>
      <p:bldP spid="31" grpId="2"/>
      <p:bldP spid="3" grpId="0" animBg="1"/>
      <p:bldP spid="3" grpId="1" animBg="1"/>
      <p:bldP spid="3" grpId="2" animBg="1"/>
      <p:bldP spid="33" grpId="0" animBg="1"/>
      <p:bldP spid="33" grpId="1" animBg="1"/>
      <p:bldP spid="33" grpId="2" animBg="1"/>
      <p:bldP spid="35" grpId="0" animBg="1"/>
      <p:bldP spid="35" grpId="1" animBg="1"/>
      <p:bldP spid="35" grpId="2" animBg="1"/>
      <p:bldP spid="36" grpId="0" animBg="1"/>
      <p:bldP spid="36" grpId="1" animBg="1"/>
      <p:bldP spid="36" grpId="2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34641"/>
            <a:ext cx="9231915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Things changed with anonymity</a:t>
            </a:r>
            <a:r>
              <a:rPr lang="is-I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Chart 5"/>
          <p:cNvGraphicFramePr/>
          <p:nvPr>
            <p:extLst/>
          </p:nvPr>
        </p:nvGraphicFramePr>
        <p:xfrm>
          <a:off x="147969" y="949332"/>
          <a:ext cx="11948468" cy="40808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3291300" y="5187390"/>
            <a:ext cx="5284262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Theoretical Max Throughput: 208 Mbps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83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Chart bld="category"/>
        </p:bldSub>
      </p:bldGraphic>
      <p:bldP spid="3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5630" y="13307"/>
            <a:ext cx="10954352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Encryption and Decryption are SLOW,</a:t>
            </a:r>
            <a:endParaRPr lang="is-IS" sz="4800" b="1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s-I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But...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61155" y="2030556"/>
            <a:ext cx="5351533" cy="813714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Computation Intense</a:t>
            </a:r>
            <a:endParaRPr lang="en-US" sz="3200" b="1" dirty="0"/>
          </a:p>
        </p:txBody>
      </p:sp>
      <p:sp>
        <p:nvSpPr>
          <p:cNvPr id="7" name="Rectangle 6"/>
          <p:cNvSpPr/>
          <p:nvPr/>
        </p:nvSpPr>
        <p:spPr>
          <a:xfrm>
            <a:off x="5565586" y="3021327"/>
            <a:ext cx="5351533" cy="813714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Memory Locality</a:t>
            </a:r>
            <a:endParaRPr lang="en-US" sz="3200" b="1" dirty="0"/>
          </a:p>
        </p:txBody>
      </p:sp>
      <p:sp>
        <p:nvSpPr>
          <p:cNvPr id="8" name="Rectangle 7"/>
          <p:cNvSpPr/>
          <p:nvPr/>
        </p:nvSpPr>
        <p:spPr>
          <a:xfrm>
            <a:off x="5557686" y="3999769"/>
            <a:ext cx="5351533" cy="813714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No Data Dependency</a:t>
            </a:r>
            <a:endParaRPr lang="en-US" sz="3200" b="1" dirty="0"/>
          </a:p>
        </p:txBody>
      </p:sp>
      <p:sp>
        <p:nvSpPr>
          <p:cNvPr id="5" name="Cross 4"/>
          <p:cNvSpPr/>
          <p:nvPr/>
        </p:nvSpPr>
        <p:spPr>
          <a:xfrm>
            <a:off x="1497007" y="3121972"/>
            <a:ext cx="588255" cy="621310"/>
          </a:xfrm>
          <a:prstGeom prst="plus">
            <a:avLst>
              <a:gd name="adj" fmla="val 4330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406914" y="5132908"/>
            <a:ext cx="11294940" cy="0"/>
          </a:xfrm>
          <a:prstGeom prst="line">
            <a:avLst/>
          </a:prstGeom>
          <a:ln w="38100" cmpd="sng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Cross 12"/>
          <p:cNvSpPr/>
          <p:nvPr/>
        </p:nvSpPr>
        <p:spPr>
          <a:xfrm>
            <a:off x="1492622" y="4105407"/>
            <a:ext cx="588255" cy="621310"/>
          </a:xfrm>
          <a:prstGeom prst="plus">
            <a:avLst>
              <a:gd name="adj" fmla="val 4330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556770" y="5460057"/>
            <a:ext cx="5351533" cy="813714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Parallelism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513346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5" grpId="0" animBg="1"/>
      <p:bldP spid="13" grpId="0" animBg="1"/>
      <p:bldP spid="1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5630" y="13307"/>
            <a:ext cx="10954352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OpenMP</a:t>
            </a:r>
            <a:r>
              <a:rPr lang="is-I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08036" y="1052703"/>
            <a:ext cx="918620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smtClean="0"/>
              <a:t>High Level API with Compiler Directives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smtClean="0"/>
              <a:t>Thread Based &amp; Shared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smtClean="0"/>
              <a:t>Parallelism with hardware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16" name="Chart 15"/>
          <p:cNvGraphicFramePr/>
          <p:nvPr>
            <p:extLst/>
          </p:nvPr>
        </p:nvGraphicFramePr>
        <p:xfrm>
          <a:off x="243532" y="2777105"/>
          <a:ext cx="11948468" cy="40808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" name="Chart 16"/>
          <p:cNvGraphicFramePr/>
          <p:nvPr>
            <p:extLst/>
          </p:nvPr>
        </p:nvGraphicFramePr>
        <p:xfrm>
          <a:off x="243532" y="2777105"/>
          <a:ext cx="11948468" cy="40808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42704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Graphic spid="16" grpId="0">
        <p:bldAsOne/>
      </p:bldGraphic>
      <p:bldGraphic spid="16" grpId="1">
        <p:bldAsOne/>
      </p:bldGraphic>
      <p:bldGraphic spid="17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5630" y="13307"/>
            <a:ext cx="10954352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Leave more space for retransmission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08036" y="1052703"/>
            <a:ext cx="91862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Zapf Dingbats" charset="0"/>
              <a:buChar char="✖"/>
            </a:pPr>
            <a:r>
              <a:rPr lang="en-US" sz="2800" b="1" dirty="0" smtClean="0"/>
              <a:t>Massive loops while checking missing packets</a:t>
            </a:r>
          </a:p>
          <a:p>
            <a:pPr marL="457200" indent="-457200">
              <a:buFont typeface="Zapf Dingbats" charset="0"/>
              <a:buChar char="✖"/>
            </a:pPr>
            <a:r>
              <a:rPr lang="en-US" sz="2800" b="1" dirty="0" smtClean="0"/>
              <a:t>Branches in classifying packets</a:t>
            </a:r>
          </a:p>
          <a:p>
            <a:pPr marL="457200" indent="-457200">
              <a:buFont typeface="Zapf Dingbats" charset="0"/>
              <a:buChar char="✖"/>
            </a:pPr>
            <a:r>
              <a:rPr lang="en-US" sz="2800" b="1" dirty="0" smtClean="0"/>
              <a:t>Inefficient Codes</a:t>
            </a:r>
            <a:endParaRPr lang="en-US" sz="2800" b="1" dirty="0"/>
          </a:p>
          <a:p>
            <a:pPr marL="457200" indent="-457200">
              <a:buFont typeface="Zapf Dingbats" charset="0"/>
              <a:buChar char="✖"/>
            </a:pPr>
            <a:r>
              <a:rPr lang="is-IS" sz="2800" b="1" dirty="0" smtClean="0"/>
              <a:t>…</a:t>
            </a:r>
            <a:endParaRPr lang="en-US" sz="2800" b="1" dirty="0" smtClean="0"/>
          </a:p>
        </p:txBody>
      </p:sp>
      <p:sp>
        <p:nvSpPr>
          <p:cNvPr id="2" name="Down Arrow 1"/>
          <p:cNvSpPr/>
          <p:nvPr/>
        </p:nvSpPr>
        <p:spPr>
          <a:xfrm>
            <a:off x="2775096" y="2681266"/>
            <a:ext cx="5706977" cy="1301430"/>
          </a:xfrm>
          <a:prstGeom prst="downArrow">
            <a:avLst>
              <a:gd name="adj1" fmla="val 50000"/>
              <a:gd name="adj2" fmla="val 37952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Add Compiler Flags</a:t>
            </a:r>
            <a:endParaRPr lang="en-US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409580" y="4090200"/>
            <a:ext cx="91862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Zapf Dingbats" charset="0"/>
              <a:buChar char="✔"/>
            </a:pPr>
            <a:r>
              <a:rPr lang="en-US" sz="2800" b="1" dirty="0" smtClean="0">
                <a:solidFill>
                  <a:srgbClr val="008000"/>
                </a:solidFill>
              </a:rPr>
              <a:t>Unroll Loops to save CPU and Memory cycles</a:t>
            </a:r>
          </a:p>
          <a:p>
            <a:pPr marL="457200" indent="-457200">
              <a:buFont typeface="Zapf Dingbats" charset="0"/>
              <a:buChar char="✔"/>
            </a:pPr>
            <a:r>
              <a:rPr lang="en-US" sz="2800" b="1" dirty="0" smtClean="0">
                <a:solidFill>
                  <a:srgbClr val="008000"/>
                </a:solidFill>
              </a:rPr>
              <a:t>Reorder instructions to speed up branches</a:t>
            </a:r>
          </a:p>
          <a:p>
            <a:pPr marL="457200" indent="-457200">
              <a:buFont typeface="Zapf Dingbats" charset="0"/>
              <a:buChar char="✔"/>
            </a:pPr>
            <a:r>
              <a:rPr lang="en-US" sz="2800" b="1" dirty="0" smtClean="0">
                <a:solidFill>
                  <a:srgbClr val="008000"/>
                </a:solidFill>
              </a:rPr>
              <a:t>Advanced CPU instruction</a:t>
            </a:r>
          </a:p>
          <a:p>
            <a:pPr marL="457200" indent="-457200">
              <a:buFont typeface="Zapf Dingbats" charset="0"/>
              <a:buChar char="✔"/>
            </a:pPr>
            <a:r>
              <a:rPr lang="en-US" sz="2800" b="1" dirty="0" smtClean="0">
                <a:solidFill>
                  <a:srgbClr val="008000"/>
                </a:solidFill>
              </a:rPr>
              <a:t>Short Function </a:t>
            </a:r>
            <a:r>
              <a:rPr lang="en-US" sz="2800" b="1" dirty="0" err="1" smtClean="0">
                <a:solidFill>
                  <a:srgbClr val="008000"/>
                </a:solidFill>
              </a:rPr>
              <a:t>Inlining</a:t>
            </a:r>
            <a:endParaRPr lang="en-US" sz="2800" b="1" dirty="0" smtClean="0">
              <a:solidFill>
                <a:srgbClr val="008000"/>
              </a:solidFill>
            </a:endParaRPr>
          </a:p>
          <a:p>
            <a:pPr marL="457200" indent="-457200">
              <a:buFont typeface="Zapf Dingbats" charset="0"/>
              <a:buChar char="✔"/>
            </a:pPr>
            <a:r>
              <a:rPr lang="en-US" sz="2800" b="1" dirty="0" smtClean="0">
                <a:solidFill>
                  <a:srgbClr val="008000"/>
                </a:solidFill>
              </a:rPr>
              <a:t>Stack Optimization</a:t>
            </a:r>
          </a:p>
          <a:p>
            <a:pPr marL="457200" indent="-457200">
              <a:buFont typeface="Zapf Dingbats" charset="0"/>
              <a:buChar char="✔"/>
            </a:pPr>
            <a:r>
              <a:rPr lang="is-IS" sz="2800" b="1" dirty="0" smtClean="0">
                <a:solidFill>
                  <a:srgbClr val="008000"/>
                </a:solidFill>
              </a:rPr>
              <a:t>…</a:t>
            </a:r>
            <a:endParaRPr lang="en-US" sz="2800" b="1" dirty="0" smtClean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99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3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3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8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2" grpId="0" animBg="1"/>
      <p:bldP spid="7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5630" y="13307"/>
            <a:ext cx="10954352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Chart 7"/>
          <p:cNvGraphicFramePr/>
          <p:nvPr>
            <p:extLst/>
          </p:nvPr>
        </p:nvGraphicFramePr>
        <p:xfrm>
          <a:off x="147969" y="949332"/>
          <a:ext cx="11948468" cy="40808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/>
          <p:cNvGraphicFramePr/>
          <p:nvPr>
            <p:extLst/>
          </p:nvPr>
        </p:nvGraphicFramePr>
        <p:xfrm>
          <a:off x="146050" y="950612"/>
          <a:ext cx="11948468" cy="40808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/>
          <p:cNvGraphicFramePr/>
          <p:nvPr>
            <p:extLst/>
          </p:nvPr>
        </p:nvGraphicFramePr>
        <p:xfrm>
          <a:off x="148282" y="947580"/>
          <a:ext cx="11948468" cy="40808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281567" y="5204690"/>
            <a:ext cx="5284262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Theoretical Max Throughput: 208 Mbps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91300" y="5187390"/>
            <a:ext cx="5284262" cy="1077218"/>
          </a:xfrm>
          <a:prstGeom prst="rect">
            <a:avLst/>
          </a:prstGeom>
          <a:solidFill>
            <a:srgbClr val="008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Theoretical Max Throughput: 392.5 Mbps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85346" y="5194971"/>
            <a:ext cx="5284262" cy="1077218"/>
          </a:xfrm>
          <a:prstGeom prst="rect">
            <a:avLst/>
          </a:prstGeom>
          <a:solidFill>
            <a:srgbClr val="008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Throughput Reached: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~ 320 Mbps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20113652">
            <a:off x="1766150" y="1540221"/>
            <a:ext cx="7326369" cy="280076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solidFill>
                  <a:srgbClr val="008000"/>
                </a:solidFill>
              </a:rPr>
              <a:t>~ 88% Improvement</a:t>
            </a:r>
            <a:endParaRPr lang="en-US" sz="8800" b="1" dirty="0">
              <a:solidFill>
                <a:srgbClr val="008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1854209">
            <a:off x="1918550" y="1692621"/>
            <a:ext cx="7326369" cy="280076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solidFill>
                  <a:srgbClr val="008000"/>
                </a:solidFill>
              </a:rPr>
              <a:t>~ 82%</a:t>
            </a:r>
          </a:p>
          <a:p>
            <a:pPr algn="ctr"/>
            <a:r>
              <a:rPr lang="en-US" sz="8800" b="1" dirty="0" smtClean="0">
                <a:solidFill>
                  <a:srgbClr val="008000"/>
                </a:solidFill>
              </a:rPr>
              <a:t>Max Value</a:t>
            </a:r>
            <a:endParaRPr lang="en-US" sz="8800" b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44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Graphic spid="8" grpId="1">
        <p:bldAsOne/>
      </p:bldGraphic>
      <p:bldGraphic spid="9" grpId="0">
        <p:bldAsOne/>
      </p:bldGraphic>
      <p:bldGraphic spid="9" grpId="1">
        <p:bldAsOne/>
      </p:bldGraphic>
      <p:bldGraphic spid="11" grpId="0">
        <p:bldAsOne/>
      </p:bldGraphic>
      <p:bldP spid="7" grpId="0" animBg="1"/>
      <p:bldP spid="6" grpId="0" animBg="1"/>
      <p:bldP spid="10" grpId="0" animBg="1"/>
      <p:bldP spid="12" grpId="0" animBg="1"/>
      <p:bldP spid="1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2028825"/>
            <a:ext cx="57150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40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9929" y="1793542"/>
            <a:ext cx="8396143" cy="3124201"/>
          </a:xfrm>
        </p:spPr>
        <p:txBody>
          <a:bodyPr>
            <a:noAutofit/>
          </a:bodyPr>
          <a:lstStyle/>
          <a:p>
            <a:r>
              <a:rPr lang="en-US" sz="6000" b="1" dirty="0" smtClean="0"/>
              <a:t>Fast</a:t>
            </a:r>
          </a:p>
          <a:p>
            <a:r>
              <a:rPr lang="en-US" sz="6000" b="1" dirty="0" smtClean="0"/>
              <a:t>Reliable</a:t>
            </a:r>
          </a:p>
          <a:p>
            <a:r>
              <a:rPr lang="en-US" sz="6000" b="1" dirty="0" smtClean="0"/>
              <a:t>Anonymous</a:t>
            </a:r>
            <a:endParaRPr lang="en-US" sz="6000" b="1" dirty="0"/>
          </a:p>
        </p:txBody>
      </p:sp>
      <p:sp>
        <p:nvSpPr>
          <p:cNvPr id="4" name="Rectangle 3"/>
          <p:cNvSpPr/>
          <p:nvPr/>
        </p:nvSpPr>
        <p:spPr>
          <a:xfrm>
            <a:off x="2139929" y="-97654"/>
            <a:ext cx="438318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Three Problems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34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rapezoid 17"/>
          <p:cNvSpPr/>
          <p:nvPr/>
        </p:nvSpPr>
        <p:spPr>
          <a:xfrm rot="16200000">
            <a:off x="3629513" y="2233759"/>
            <a:ext cx="5281398" cy="3967083"/>
          </a:xfrm>
          <a:prstGeom prst="trapezoid">
            <a:avLst>
              <a:gd name="adj" fmla="val 50518"/>
            </a:avLst>
          </a:prstGeom>
          <a:solidFill>
            <a:srgbClr val="FFFF0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8258107" y="5479716"/>
            <a:ext cx="3200400" cy="1371600"/>
          </a:xfrm>
          <a:prstGeom prst="roundRect">
            <a:avLst>
              <a:gd name="adj" fmla="val 4385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Ethernet Header</a:t>
            </a:r>
          </a:p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(14 Bytes)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251751" y="3525959"/>
            <a:ext cx="3200400" cy="1956816"/>
          </a:xfrm>
          <a:prstGeom prst="roundRect">
            <a:avLst>
              <a:gd name="adj" fmla="val 4385"/>
            </a:avLst>
          </a:prstGeom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IP Header</a:t>
            </a:r>
          </a:p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(20 Bytes)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245397" y="1578067"/>
            <a:ext cx="3200400" cy="1956816"/>
          </a:xfrm>
          <a:prstGeom prst="roundRect">
            <a:avLst>
              <a:gd name="adj" fmla="val 4385"/>
            </a:avLst>
          </a:prstGeom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TCP Header</a:t>
            </a:r>
          </a:p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(20 Bytes)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240985" y="1"/>
            <a:ext cx="3200400" cy="1575482"/>
          </a:xfrm>
          <a:prstGeom prst="roundRect">
            <a:avLst>
              <a:gd name="adj" fmla="val 4385"/>
            </a:avLst>
          </a:prstGeom>
          <a:gradFill flip="none" rotWithShape="1">
            <a:gsLst>
              <a:gs pos="0">
                <a:schemeClr val="dk1">
                  <a:tint val="60000"/>
                  <a:lumMod val="104000"/>
                  <a:alpha val="60000"/>
                </a:schemeClr>
              </a:gs>
              <a:gs pos="100000">
                <a:schemeClr val="dk1">
                  <a:tint val="84000"/>
                  <a:alpha val="60000"/>
                </a:schemeClr>
              </a:gs>
            </a:gsLst>
            <a:lin ang="5400000" scaled="0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Payload</a:t>
            </a:r>
          </a:p>
        </p:txBody>
      </p:sp>
      <p:sp>
        <p:nvSpPr>
          <p:cNvPr id="9" name="Up Arrow 8"/>
          <p:cNvSpPr/>
          <p:nvPr/>
        </p:nvSpPr>
        <p:spPr>
          <a:xfrm>
            <a:off x="7297656" y="1569581"/>
            <a:ext cx="570803" cy="5288419"/>
          </a:xfrm>
          <a:prstGeom prst="upArrow">
            <a:avLst>
              <a:gd name="adj1" fmla="val 50000"/>
              <a:gd name="adj2" fmla="val 90422"/>
            </a:avLst>
          </a:prstGeom>
          <a:gradFill flip="none" rotWithShape="1">
            <a:gsLst>
              <a:gs pos="0">
                <a:schemeClr val="tx1"/>
              </a:gs>
              <a:gs pos="100000">
                <a:srgbClr val="FFFFFF"/>
              </a:gs>
            </a:gsLst>
            <a:lin ang="54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6855284" y="1569581"/>
            <a:ext cx="1469819" cy="14269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54917" y="110547"/>
            <a:ext cx="18713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54 Bytes, Network Stack</a:t>
            </a:r>
            <a:endParaRPr lang="en-US" sz="3200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1075685" y="3602903"/>
            <a:ext cx="3200400" cy="1271016"/>
          </a:xfrm>
          <a:prstGeom prst="roundRect">
            <a:avLst>
              <a:gd name="adj" fmla="val 4385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Team 1 Header</a:t>
            </a:r>
          </a:p>
        </p:txBody>
      </p:sp>
      <p:sp>
        <p:nvSpPr>
          <p:cNvPr id="19" name="Up Arrow 18"/>
          <p:cNvSpPr/>
          <p:nvPr/>
        </p:nvSpPr>
        <p:spPr>
          <a:xfrm>
            <a:off x="4781549" y="3610037"/>
            <a:ext cx="570803" cy="1269934"/>
          </a:xfrm>
          <a:prstGeom prst="upArrow">
            <a:avLst>
              <a:gd name="adj1" fmla="val 40000"/>
              <a:gd name="adj2" fmla="val 72923"/>
            </a:avLst>
          </a:prstGeom>
          <a:gradFill flip="none" rotWithShape="1">
            <a:gsLst>
              <a:gs pos="0">
                <a:srgbClr val="008000"/>
              </a:gs>
              <a:gs pos="100000">
                <a:srgbClr val="FFFFFF"/>
              </a:gs>
            </a:gsLst>
            <a:lin ang="5400000" scaled="0"/>
            <a:tileRect/>
          </a:gra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4282099" y="3605479"/>
            <a:ext cx="1469819" cy="14269"/>
          </a:xfrm>
          <a:prstGeom prst="line">
            <a:avLst/>
          </a:prstGeom>
          <a:ln w="38100" cmpd="sng"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00273" y="1272505"/>
            <a:ext cx="28927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008000"/>
                </a:solidFill>
              </a:rPr>
              <a:t>13 Bytes, kernel bypass</a:t>
            </a:r>
          </a:p>
        </p:txBody>
      </p:sp>
      <p:sp>
        <p:nvSpPr>
          <p:cNvPr id="29" name="TextBox 28"/>
          <p:cNvSpPr txBox="1"/>
          <p:nvPr/>
        </p:nvSpPr>
        <p:spPr>
          <a:xfrm rot="20113652">
            <a:off x="7478702" y="2783779"/>
            <a:ext cx="4219222" cy="144655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accent4"/>
                </a:solidFill>
              </a:rPr>
              <a:t>No OSI</a:t>
            </a:r>
            <a:endParaRPr lang="en-US" sz="8800" b="1" dirty="0">
              <a:solidFill>
                <a:schemeClr val="accent4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272302" y="-97654"/>
            <a:ext cx="411843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OSI is heavy…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25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"/>
                            </p:stCondLst>
                            <p:childTnLst>
                              <p:par>
                                <p:cTn id="70" presetID="25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71" dur="7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35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50" decel="50000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50" accel="50000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7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5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50" decel="50000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50" accel="50000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5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8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4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400" de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ac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8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4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de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400" ac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5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8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4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400" de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400" ac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8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4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00" de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400" ac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5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8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4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400" de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400" ac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8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4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de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400" accel="50000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4" grpId="0" animBg="1"/>
      <p:bldP spid="4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14" grpId="0"/>
      <p:bldP spid="15" grpId="0" animBg="1"/>
      <p:bldP spid="19" grpId="0" animBg="1"/>
      <p:bldP spid="21" grpId="0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138031" y="2148302"/>
            <a:ext cx="3724491" cy="642101"/>
          </a:xfrm>
          <a:prstGeom prst="rect">
            <a:avLst/>
          </a:prstGeom>
          <a:gradFill flip="none" rotWithShape="1">
            <a:gsLst>
              <a:gs pos="0">
                <a:schemeClr val="accent2">
                  <a:tint val="60000"/>
                  <a:lumMod val="104000"/>
                  <a:alpha val="48000"/>
                </a:schemeClr>
              </a:gs>
              <a:gs pos="100000">
                <a:schemeClr val="accent2">
                  <a:tint val="84000"/>
                  <a:alpha val="48000"/>
                </a:schemeClr>
              </a:gs>
            </a:gsLst>
            <a:lin ang="5400000" scaled="0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Source </a:t>
            </a:r>
            <a:r>
              <a:rPr lang="en-US" sz="2400" b="1" dirty="0" err="1" smtClean="0"/>
              <a:t>Addr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23" name="Rectangle 22"/>
          <p:cNvSpPr/>
          <p:nvPr/>
        </p:nvSpPr>
        <p:spPr>
          <a:xfrm>
            <a:off x="7858402" y="2145182"/>
            <a:ext cx="3724491" cy="642101"/>
          </a:xfrm>
          <a:prstGeom prst="rect">
            <a:avLst/>
          </a:prstGeom>
          <a:ln w="28575" cmpd="sng">
            <a:solidFill>
              <a:schemeClr val="tx2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/>
              <a:t>Dest</a:t>
            </a:r>
            <a:r>
              <a:rPr lang="en-US" sz="2400" b="1" dirty="0" smtClean="0"/>
              <a:t>. </a:t>
            </a:r>
            <a:r>
              <a:rPr lang="en-US" sz="2400" b="1" dirty="0" err="1" smtClean="0"/>
              <a:t>Addr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24" name="Rectangle 23"/>
          <p:cNvSpPr/>
          <p:nvPr/>
        </p:nvSpPr>
        <p:spPr>
          <a:xfrm>
            <a:off x="4140464" y="2790062"/>
            <a:ext cx="1854118" cy="642101"/>
          </a:xfrm>
          <a:prstGeom prst="rect">
            <a:avLst/>
          </a:prstGeom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Protocol</a:t>
            </a:r>
            <a:endParaRPr lang="en-US" sz="2400" b="1" dirty="0"/>
          </a:p>
        </p:txBody>
      </p:sp>
      <p:sp>
        <p:nvSpPr>
          <p:cNvPr id="25" name="Rectangle 24"/>
          <p:cNvSpPr/>
          <p:nvPr/>
        </p:nvSpPr>
        <p:spPr>
          <a:xfrm>
            <a:off x="6000982" y="2793182"/>
            <a:ext cx="3724491" cy="642101"/>
          </a:xfrm>
          <a:prstGeom prst="rect">
            <a:avLst/>
          </a:prstGeom>
          <a:gradFill flip="none" rotWithShape="1">
            <a:gsLst>
              <a:gs pos="0">
                <a:schemeClr val="accent2">
                  <a:tint val="60000"/>
                  <a:lumMod val="104000"/>
                  <a:alpha val="50000"/>
                </a:schemeClr>
              </a:gs>
              <a:gs pos="100000">
                <a:schemeClr val="accent2">
                  <a:tint val="84000"/>
                  <a:alpha val="50000"/>
                </a:schemeClr>
              </a:gs>
            </a:gsLst>
            <a:lin ang="5400000" scaled="0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Size</a:t>
            </a:r>
            <a:endParaRPr lang="en-US" sz="2400" b="1" dirty="0"/>
          </a:p>
        </p:txBody>
      </p:sp>
      <p:sp>
        <p:nvSpPr>
          <p:cNvPr id="26" name="Rectangle 25"/>
          <p:cNvSpPr/>
          <p:nvPr/>
        </p:nvSpPr>
        <p:spPr>
          <a:xfrm>
            <a:off x="9726889" y="2795582"/>
            <a:ext cx="1854118" cy="642101"/>
          </a:xfrm>
          <a:prstGeom prst="rect">
            <a:avLst/>
          </a:prstGeom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Port</a:t>
            </a:r>
            <a:endParaRPr lang="en-US" sz="2400" b="1" dirty="0"/>
          </a:p>
        </p:txBody>
      </p:sp>
      <p:sp>
        <p:nvSpPr>
          <p:cNvPr id="28" name="Rectangle 27"/>
          <p:cNvSpPr/>
          <p:nvPr/>
        </p:nvSpPr>
        <p:spPr>
          <a:xfrm>
            <a:off x="4143178" y="3437342"/>
            <a:ext cx="7439049" cy="642101"/>
          </a:xfrm>
          <a:prstGeom prst="rect">
            <a:avLst/>
          </a:prstGeom>
          <a:gradFill flip="none" rotWithShape="1">
            <a:gsLst>
              <a:gs pos="0">
                <a:schemeClr val="accent2">
                  <a:tint val="60000"/>
                  <a:lumMod val="104000"/>
                  <a:alpha val="50000"/>
                </a:schemeClr>
              </a:gs>
              <a:gs pos="100000">
                <a:schemeClr val="accent2">
                  <a:tint val="84000"/>
                  <a:alpha val="50000"/>
                </a:schemeClr>
              </a:gs>
            </a:gsLst>
            <a:lin ang="5400000" scaled="0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Sequence</a:t>
            </a:r>
            <a:endParaRPr lang="en-US" sz="2400" b="1" dirty="0"/>
          </a:p>
        </p:txBody>
      </p:sp>
      <p:sp>
        <p:nvSpPr>
          <p:cNvPr id="29" name="Rectangle 28"/>
          <p:cNvSpPr/>
          <p:nvPr/>
        </p:nvSpPr>
        <p:spPr>
          <a:xfrm>
            <a:off x="4139789" y="4085342"/>
            <a:ext cx="1854118" cy="642101"/>
          </a:xfrm>
          <a:prstGeom prst="rect">
            <a:avLst/>
          </a:prstGeom>
          <a:gradFill flip="none" rotWithShape="1">
            <a:gsLst>
              <a:gs pos="0">
                <a:schemeClr val="accent2">
                  <a:tint val="60000"/>
                  <a:lumMod val="104000"/>
                  <a:alpha val="48000"/>
                </a:schemeClr>
              </a:gs>
              <a:gs pos="100000">
                <a:schemeClr val="accent2">
                  <a:tint val="84000"/>
                  <a:alpha val="48000"/>
                </a:schemeClr>
              </a:gs>
            </a:gsLst>
            <a:lin ang="5400000" scaled="0"/>
            <a:tileRect/>
          </a:gradFill>
          <a:ln w="28575" cmpd="sng">
            <a:solidFill>
              <a:srgbClr val="0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Info</a:t>
            </a:r>
            <a:endParaRPr lang="en-US" sz="2400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4141057" y="4108142"/>
            <a:ext cx="7450532" cy="2299478"/>
            <a:chOff x="4376464" y="4713742"/>
            <a:chExt cx="7450532" cy="229947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30" name="Rectangle 29"/>
            <p:cNvSpPr/>
            <p:nvPr/>
          </p:nvSpPr>
          <p:spPr>
            <a:xfrm>
              <a:off x="6254264" y="4713742"/>
              <a:ext cx="5572731" cy="642101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b="1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4376464" y="5349981"/>
              <a:ext cx="7450532" cy="1663239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Payload</a:t>
              </a:r>
              <a:endParaRPr lang="en-US" sz="2400" b="1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990449" y="1638065"/>
            <a:ext cx="663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585960" y="1635242"/>
            <a:ext cx="663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15</a:t>
            </a:r>
            <a:endParaRPr lang="en-US" sz="24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11181471" y="1607757"/>
            <a:ext cx="663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31</a:t>
            </a:r>
            <a:endParaRPr lang="en-US" sz="2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857782" y="2160177"/>
            <a:ext cx="2737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1. Machine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854960" y="3413244"/>
            <a:ext cx="2737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2. Program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711027" y="4623978"/>
            <a:ext cx="350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3. Program Instance</a:t>
            </a:r>
            <a:endParaRPr lang="en-US" sz="2800" b="1" dirty="0"/>
          </a:p>
        </p:txBody>
      </p:sp>
      <p:sp>
        <p:nvSpPr>
          <p:cNvPr id="19" name="Rectangle 18"/>
          <p:cNvSpPr/>
          <p:nvPr/>
        </p:nvSpPr>
        <p:spPr>
          <a:xfrm>
            <a:off x="568381" y="-97654"/>
            <a:ext cx="752629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To route a packet reliably…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38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1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3" grpId="0" animBg="1"/>
      <p:bldP spid="24" grpId="0" animBg="1"/>
      <p:bldP spid="25" grpId="0" animBg="1"/>
      <p:bldP spid="26" grpId="0" animBg="1"/>
      <p:bldP spid="28" grpId="0" animBg="1"/>
      <p:bldP spid="29" grpId="0" animBg="1"/>
      <p:bldP spid="13" grpId="0"/>
      <p:bldP spid="32" grpId="0"/>
      <p:bldP spid="33" grpId="0"/>
      <p:bldP spid="16" grpId="0"/>
      <p:bldP spid="16" grpId="1"/>
      <p:bldP spid="34" grpId="0"/>
      <p:bldP spid="34" grpId="1"/>
      <p:bldP spid="35" grpId="0"/>
      <p:bldP spid="3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519900" y="1587693"/>
            <a:ext cx="7444862" cy="1290101"/>
            <a:chOff x="4465582" y="2595561"/>
            <a:chExt cx="7444862" cy="1290101"/>
          </a:xfrm>
        </p:grpSpPr>
        <p:sp>
          <p:nvSpPr>
            <p:cNvPr id="10" name="Rectangle 9"/>
            <p:cNvSpPr/>
            <p:nvPr/>
          </p:nvSpPr>
          <p:spPr>
            <a:xfrm>
              <a:off x="4465582" y="2598681"/>
              <a:ext cx="3724491" cy="6421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tint val="60000"/>
                    <a:lumMod val="104000"/>
                    <a:alpha val="48000"/>
                  </a:schemeClr>
                </a:gs>
                <a:gs pos="100000">
                  <a:schemeClr val="accent2">
                    <a:tint val="84000"/>
                    <a:alpha val="48000"/>
                  </a:schemeClr>
                </a:gs>
              </a:gsLst>
              <a:lin ang="5400000" scaled="0"/>
              <a:tileRect/>
            </a:gradFill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Source </a:t>
              </a:r>
              <a:r>
                <a:rPr lang="en-US" sz="2400" b="1" dirty="0" err="1" smtClean="0"/>
                <a:t>Addr</a:t>
              </a:r>
              <a:r>
                <a:rPr lang="en-US" sz="2400" b="1" dirty="0" smtClean="0"/>
                <a:t>.</a:t>
              </a:r>
              <a:endParaRPr lang="en-US" sz="2400" b="1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185953" y="2595561"/>
              <a:ext cx="3724491" cy="642101"/>
            </a:xfrm>
            <a:prstGeom prst="rect">
              <a:avLst/>
            </a:prstGeom>
            <a:ln w="28575" cmpd="sng">
              <a:solidFill>
                <a:schemeClr val="tx2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err="1" smtClean="0"/>
                <a:t>Dest</a:t>
              </a:r>
              <a:r>
                <a:rPr lang="en-US" sz="2400" b="1" dirty="0" smtClean="0"/>
                <a:t>. </a:t>
              </a:r>
              <a:r>
                <a:rPr lang="en-US" sz="2400" b="1" dirty="0" err="1" smtClean="0"/>
                <a:t>Addr</a:t>
              </a:r>
              <a:r>
                <a:rPr lang="en-US" sz="2400" b="1" dirty="0" smtClean="0"/>
                <a:t>.</a:t>
              </a:r>
              <a:endParaRPr lang="en-US" sz="2400" b="1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468015" y="3240441"/>
              <a:ext cx="1854118" cy="642101"/>
            </a:xfrm>
            <a:prstGeom prst="rect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Protocol</a:t>
              </a:r>
              <a:endParaRPr lang="en-US" sz="2400" b="1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328533" y="3243561"/>
              <a:ext cx="3724491" cy="6421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tint val="60000"/>
                    <a:lumMod val="104000"/>
                    <a:alpha val="50000"/>
                  </a:schemeClr>
                </a:gs>
                <a:gs pos="100000">
                  <a:schemeClr val="accent2">
                    <a:tint val="84000"/>
                    <a:alpha val="50000"/>
                  </a:schemeClr>
                </a:gs>
              </a:gsLst>
              <a:lin ang="5400000" scaled="0"/>
              <a:tileRect/>
            </a:gradFill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Size</a:t>
              </a:r>
              <a:endParaRPr lang="en-US" sz="24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32756" y="2506195"/>
            <a:ext cx="7442438" cy="1931861"/>
            <a:chOff x="4467340" y="3245961"/>
            <a:chExt cx="7442438" cy="1931861"/>
          </a:xfrm>
        </p:grpSpPr>
        <p:sp>
          <p:nvSpPr>
            <p:cNvPr id="26" name="Rectangle 25"/>
            <p:cNvSpPr/>
            <p:nvPr/>
          </p:nvSpPr>
          <p:spPr>
            <a:xfrm>
              <a:off x="10054440" y="3245961"/>
              <a:ext cx="1854118" cy="642101"/>
            </a:xfrm>
            <a:prstGeom prst="rect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Port</a:t>
              </a:r>
              <a:endParaRPr lang="en-US" sz="2400" b="1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470729" y="3887721"/>
              <a:ext cx="7439049" cy="6421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tint val="60000"/>
                    <a:lumMod val="104000"/>
                    <a:alpha val="50000"/>
                  </a:schemeClr>
                </a:gs>
                <a:gs pos="100000">
                  <a:schemeClr val="accent2">
                    <a:tint val="84000"/>
                    <a:alpha val="50000"/>
                  </a:schemeClr>
                </a:gs>
              </a:gsLst>
              <a:lin ang="5400000" scaled="0"/>
              <a:tileRect/>
            </a:gradFill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Sequence</a:t>
              </a:r>
              <a:endParaRPr lang="en-US" sz="2400" b="1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467340" y="4535721"/>
              <a:ext cx="1854118" cy="6421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tint val="60000"/>
                    <a:lumMod val="104000"/>
                    <a:alpha val="48000"/>
                  </a:schemeClr>
                </a:gs>
                <a:gs pos="100000">
                  <a:schemeClr val="accent2">
                    <a:tint val="84000"/>
                    <a:alpha val="48000"/>
                  </a:schemeClr>
                </a:gs>
              </a:gsLst>
              <a:lin ang="5400000" scaled="0"/>
              <a:tileRect/>
            </a:gradFill>
            <a:ln w="28575" cmpd="sng">
              <a:solidFill>
                <a:srgbClr val="0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Info</a:t>
              </a:r>
              <a:endParaRPr lang="en-US" sz="2400" b="1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031750" y="1899019"/>
            <a:ext cx="2737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Routing</a:t>
            </a:r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1141817" y="3575419"/>
            <a:ext cx="2737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Reliable Transfer</a:t>
            </a:r>
            <a:endParaRPr lang="en-US" sz="2800" b="1" dirty="0"/>
          </a:p>
        </p:txBody>
      </p:sp>
      <p:grpSp>
        <p:nvGrpSpPr>
          <p:cNvPr id="27" name="Group 26"/>
          <p:cNvGrpSpPr/>
          <p:nvPr/>
        </p:nvGrpSpPr>
        <p:grpSpPr>
          <a:xfrm>
            <a:off x="4061025" y="4072760"/>
            <a:ext cx="7450532" cy="2299478"/>
            <a:chOff x="4376464" y="4713742"/>
            <a:chExt cx="7450532" cy="229947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36" name="Rectangle 35"/>
            <p:cNvSpPr/>
            <p:nvPr/>
          </p:nvSpPr>
          <p:spPr>
            <a:xfrm>
              <a:off x="6254264" y="4713742"/>
              <a:ext cx="5572731" cy="642101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b="1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376464" y="5349981"/>
              <a:ext cx="7450532" cy="1663239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Payload</a:t>
              </a:r>
              <a:endParaRPr lang="en-US" sz="2400" b="1" dirty="0"/>
            </a:p>
          </p:txBody>
        </p:sp>
      </p:grpSp>
      <p:sp>
        <p:nvSpPr>
          <p:cNvPr id="18" name="Rectangle 17"/>
          <p:cNvSpPr/>
          <p:nvPr/>
        </p:nvSpPr>
        <p:spPr>
          <a:xfrm>
            <a:off x="568381" y="-97654"/>
            <a:ext cx="752629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To route a packet reliably…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1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9929" y="1793542"/>
            <a:ext cx="8396143" cy="3124201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rgbClr val="00B050"/>
                </a:solidFill>
              </a:rPr>
              <a:t>Fast</a:t>
            </a:r>
          </a:p>
          <a:p>
            <a:r>
              <a:rPr lang="en-US" sz="6000" b="1" dirty="0" smtClean="0">
                <a:solidFill>
                  <a:srgbClr val="00B050"/>
                </a:solidFill>
              </a:rPr>
              <a:t>Reliable</a:t>
            </a:r>
          </a:p>
          <a:p>
            <a:r>
              <a:rPr lang="en-US" sz="6000" b="1" dirty="0" smtClean="0"/>
              <a:t>Anonymous</a:t>
            </a:r>
            <a:endParaRPr lang="en-US" sz="6000" b="1" dirty="0"/>
          </a:p>
        </p:txBody>
      </p:sp>
      <p:sp>
        <p:nvSpPr>
          <p:cNvPr id="4" name="Rectangle 3"/>
          <p:cNvSpPr/>
          <p:nvPr/>
        </p:nvSpPr>
        <p:spPr>
          <a:xfrm>
            <a:off x="2139929" y="-97654"/>
            <a:ext cx="438318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Three Problems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309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H_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72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9929" y="1793542"/>
            <a:ext cx="8396143" cy="3124201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rgbClr val="00B050"/>
                </a:solidFill>
              </a:rPr>
              <a:t>Fast</a:t>
            </a:r>
          </a:p>
          <a:p>
            <a:r>
              <a:rPr lang="en-US" sz="6000" b="1" dirty="0" smtClean="0">
                <a:solidFill>
                  <a:srgbClr val="00B050"/>
                </a:solidFill>
              </a:rPr>
              <a:t>Reliable</a:t>
            </a:r>
          </a:p>
          <a:p>
            <a:r>
              <a:rPr lang="en-US" sz="6000" b="1" dirty="0" smtClean="0">
                <a:solidFill>
                  <a:srgbClr val="00B050"/>
                </a:solidFill>
              </a:rPr>
              <a:t>Anonymous</a:t>
            </a:r>
            <a:endParaRPr lang="en-US" sz="6000" b="1" dirty="0">
              <a:solidFill>
                <a:srgbClr val="00B05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39929" y="-97654"/>
            <a:ext cx="438318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Three Problems</a:t>
            </a:r>
            <a:endParaRPr lang="en-US" sz="22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35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8929</TotalTime>
  <Words>816</Words>
  <Application>Microsoft Office PowerPoint</Application>
  <PresentationFormat>Widescreen</PresentationFormat>
  <Paragraphs>342</Paragraphs>
  <Slides>25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Corbel</vt:lpstr>
      <vt:lpstr>Times New Roman</vt:lpstr>
      <vt:lpstr>Zapf Dingbats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V Srinivas Chowdary</dc:creator>
  <cp:lastModifiedBy>R V Srinivas Chowdary</cp:lastModifiedBy>
  <cp:revision>833</cp:revision>
  <dcterms:created xsi:type="dcterms:W3CDTF">2015-11-06T00:05:47Z</dcterms:created>
  <dcterms:modified xsi:type="dcterms:W3CDTF">2015-12-09T13:52:03Z</dcterms:modified>
</cp:coreProperties>
</file>

<file path=docProps/thumbnail.jpeg>
</file>